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changesInfos/changesInfo1.xml" ContentType="application/vnd.ms-powerpoint.changesinfo+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notesSlides/notesSlide39.xml" ContentType="application/vnd.openxmlformats-officedocument.presentationml.notesSlide+xml"/>
  <Override PartName="/ppt/diagrams/quickStyle3.xml" ContentType="application/vnd.openxmlformats-officedocument.drawingml.diagramStyl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slideshow.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diagrams/layout4.xml" ContentType="application/vnd.openxmlformats-officedocument.drawingml.diagramLayout+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layout2.xml" ContentType="application/vnd.openxmlformats-officedocument.drawingml.diagramLayout+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Default Extension="svg" ContentType="image/svg+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4"/>
  </p:sldMasterIdLst>
  <p:notesMasterIdLst>
    <p:notesMasterId r:id="rId56"/>
  </p:notesMasterIdLst>
  <p:sldIdLst>
    <p:sldId id="256" r:id="rId5"/>
    <p:sldId id="257" r:id="rId6"/>
    <p:sldId id="258" r:id="rId7"/>
    <p:sldId id="302" r:id="rId8"/>
    <p:sldId id="272" r:id="rId9"/>
    <p:sldId id="259" r:id="rId10"/>
    <p:sldId id="260" r:id="rId11"/>
    <p:sldId id="261" r:id="rId12"/>
    <p:sldId id="266" r:id="rId13"/>
    <p:sldId id="264" r:id="rId14"/>
    <p:sldId id="265" r:id="rId15"/>
    <p:sldId id="262" r:id="rId16"/>
    <p:sldId id="305" r:id="rId17"/>
    <p:sldId id="263" r:id="rId18"/>
    <p:sldId id="268" r:id="rId19"/>
    <p:sldId id="312" r:id="rId20"/>
    <p:sldId id="271" r:id="rId21"/>
    <p:sldId id="273" r:id="rId22"/>
    <p:sldId id="270" r:id="rId23"/>
    <p:sldId id="308" r:id="rId24"/>
    <p:sldId id="307" r:id="rId25"/>
    <p:sldId id="306" r:id="rId26"/>
    <p:sldId id="274" r:id="rId27"/>
    <p:sldId id="269" r:id="rId28"/>
    <p:sldId id="275" r:id="rId29"/>
    <p:sldId id="278" r:id="rId30"/>
    <p:sldId id="277" r:id="rId31"/>
    <p:sldId id="279" r:id="rId32"/>
    <p:sldId id="282" r:id="rId33"/>
    <p:sldId id="281" r:id="rId34"/>
    <p:sldId id="309" r:id="rId35"/>
    <p:sldId id="283" r:id="rId36"/>
    <p:sldId id="301" r:id="rId37"/>
    <p:sldId id="288" r:id="rId38"/>
    <p:sldId id="310" r:id="rId39"/>
    <p:sldId id="289" r:id="rId40"/>
    <p:sldId id="285" r:id="rId41"/>
    <p:sldId id="287" r:id="rId42"/>
    <p:sldId id="303" r:id="rId43"/>
    <p:sldId id="286" r:id="rId44"/>
    <p:sldId id="290" r:id="rId45"/>
    <p:sldId id="291" r:id="rId46"/>
    <p:sldId id="292" r:id="rId47"/>
    <p:sldId id="293" r:id="rId48"/>
    <p:sldId id="294" r:id="rId49"/>
    <p:sldId id="295" r:id="rId50"/>
    <p:sldId id="296" r:id="rId51"/>
    <p:sldId id="297" r:id="rId52"/>
    <p:sldId id="298" r:id="rId53"/>
    <p:sldId id="300" r:id="rId54"/>
    <p:sldId id="311" r:id="rId55"/>
  </p:sldIdLst>
  <p:sldSz cx="12192000" cy="6858000"/>
  <p:notesSz cx="7315200" cy="12344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573475-DA38-7842-BFC6-B991F5EC4405}" v="7" dt="2020-02-04T20:19:18.172"/>
    <p1510:client id="{6CD3142D-F93B-4E9A-96EF-C226357D89D9}" v="298" dt="2020-02-04T02:10:18.734"/>
    <p1510:client id="{73BB6969-D2FA-4076-98D9-9475776A5930}" v="566" dt="2020-02-03T21:43:04.8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91" y="-40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4602" y="1104"/>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61"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slie Parikh" userId="S::lparikh@gklegal.com::f26db55b-7934-4967-967e-b13fddad6e3b" providerId="AD" clId="Web-{03573475-DA38-7842-BFC6-B991F5EC4405}"/>
    <pc:docChg chg="modSld">
      <pc:chgData name="Leslie Parikh" userId="S::lparikh@gklegal.com::f26db55b-7934-4967-967e-b13fddad6e3b" providerId="AD" clId="Web-{03573475-DA38-7842-BFC6-B991F5EC4405}" dt="2020-02-04T20:21:04.423" v="36"/>
      <pc:docMkLst>
        <pc:docMk/>
      </pc:docMkLst>
      <pc:sldChg chg="modNotes">
        <pc:chgData name="Leslie Parikh" userId="S::lparikh@gklegal.com::f26db55b-7934-4967-967e-b13fddad6e3b" providerId="AD" clId="Web-{03573475-DA38-7842-BFC6-B991F5EC4405}" dt="2020-02-04T20:17:37.703" v="0"/>
        <pc:sldMkLst>
          <pc:docMk/>
          <pc:sldMk cId="396169441" sldId="257"/>
        </pc:sldMkLst>
      </pc:sldChg>
      <pc:sldChg chg="modNotes">
        <pc:chgData name="Leslie Parikh" userId="S::lparikh@gklegal.com::f26db55b-7934-4967-967e-b13fddad6e3b" providerId="AD" clId="Web-{03573475-DA38-7842-BFC6-B991F5EC4405}" dt="2020-02-04T20:17:49.234" v="2"/>
        <pc:sldMkLst>
          <pc:docMk/>
          <pc:sldMk cId="1494022829" sldId="258"/>
        </pc:sldMkLst>
      </pc:sldChg>
      <pc:sldChg chg="delSp modSp modNotes">
        <pc:chgData name="Leslie Parikh" userId="S::lparikh@gklegal.com::f26db55b-7934-4967-967e-b13fddad6e3b" providerId="AD" clId="Web-{03573475-DA38-7842-BFC6-B991F5EC4405}" dt="2020-02-04T20:18:05.734" v="8"/>
        <pc:sldMkLst>
          <pc:docMk/>
          <pc:sldMk cId="3227425271" sldId="259"/>
        </pc:sldMkLst>
        <pc:spChg chg="del mod">
          <ac:chgData name="Leslie Parikh" userId="S::lparikh@gklegal.com::f26db55b-7934-4967-967e-b13fddad6e3b" providerId="AD" clId="Web-{03573475-DA38-7842-BFC6-B991F5EC4405}" dt="2020-02-04T20:18:02.203" v="7"/>
          <ac:spMkLst>
            <pc:docMk/>
            <pc:sldMk cId="3227425271" sldId="259"/>
            <ac:spMk id="5" creationId="{ED818BF6-610E-4109-B5FB-5C325B9860CE}"/>
          </ac:spMkLst>
        </pc:spChg>
      </pc:sldChg>
      <pc:sldChg chg="modNotes">
        <pc:chgData name="Leslie Parikh" userId="S::lparikh@gklegal.com::f26db55b-7934-4967-967e-b13fddad6e3b" providerId="AD" clId="Web-{03573475-DA38-7842-BFC6-B991F5EC4405}" dt="2020-02-04T20:18:35.672" v="12"/>
        <pc:sldMkLst>
          <pc:docMk/>
          <pc:sldMk cId="4149824496" sldId="262"/>
        </pc:sldMkLst>
      </pc:sldChg>
      <pc:sldChg chg="modNotes">
        <pc:chgData name="Leslie Parikh" userId="S::lparikh@gklegal.com::f26db55b-7934-4967-967e-b13fddad6e3b" providerId="AD" clId="Web-{03573475-DA38-7842-BFC6-B991F5EC4405}" dt="2020-02-04T20:18:25.312" v="11"/>
        <pc:sldMkLst>
          <pc:docMk/>
          <pc:sldMk cId="2317278840" sldId="264"/>
        </pc:sldMkLst>
      </pc:sldChg>
      <pc:sldChg chg="modNotes">
        <pc:chgData name="Leslie Parikh" userId="S::lparikh@gklegal.com::f26db55b-7934-4967-967e-b13fddad6e3b" providerId="AD" clId="Web-{03573475-DA38-7842-BFC6-B991F5EC4405}" dt="2020-02-04T20:18:12.953" v="9"/>
        <pc:sldMkLst>
          <pc:docMk/>
          <pc:sldMk cId="2039535454" sldId="266"/>
        </pc:sldMkLst>
      </pc:sldChg>
      <pc:sldChg chg="modNotes">
        <pc:chgData name="Leslie Parikh" userId="S::lparikh@gklegal.com::f26db55b-7934-4967-967e-b13fddad6e3b" providerId="AD" clId="Web-{03573475-DA38-7842-BFC6-B991F5EC4405}" dt="2020-02-04T20:18:53.766" v="15"/>
        <pc:sldMkLst>
          <pc:docMk/>
          <pc:sldMk cId="162649273" sldId="268"/>
        </pc:sldMkLst>
      </pc:sldChg>
      <pc:sldChg chg="modNotes">
        <pc:chgData name="Leslie Parikh" userId="S::lparikh@gklegal.com::f26db55b-7934-4967-967e-b13fddad6e3b" providerId="AD" clId="Web-{03573475-DA38-7842-BFC6-B991F5EC4405}" dt="2020-02-04T20:19:26.407" v="19"/>
        <pc:sldMkLst>
          <pc:docMk/>
          <pc:sldMk cId="2258187434" sldId="269"/>
        </pc:sldMkLst>
      </pc:sldChg>
      <pc:sldChg chg="modNotes">
        <pc:chgData name="Leslie Parikh" userId="S::lparikh@gklegal.com::f26db55b-7934-4967-967e-b13fddad6e3b" providerId="AD" clId="Web-{03573475-DA38-7842-BFC6-B991F5EC4405}" dt="2020-02-04T20:19:21.844" v="18"/>
        <pc:sldMkLst>
          <pc:docMk/>
          <pc:sldMk cId="3231422680" sldId="274"/>
        </pc:sldMkLst>
      </pc:sldChg>
      <pc:sldChg chg="modNotes">
        <pc:chgData name="Leslie Parikh" userId="S::lparikh@gklegal.com::f26db55b-7934-4967-967e-b13fddad6e3b" providerId="AD" clId="Web-{03573475-DA38-7842-BFC6-B991F5EC4405}" dt="2020-02-04T20:19:35.985" v="21"/>
        <pc:sldMkLst>
          <pc:docMk/>
          <pc:sldMk cId="1673021822" sldId="277"/>
        </pc:sldMkLst>
      </pc:sldChg>
      <pc:sldChg chg="modNotes">
        <pc:chgData name="Leslie Parikh" userId="S::lparikh@gklegal.com::f26db55b-7934-4967-967e-b13fddad6e3b" providerId="AD" clId="Web-{03573475-DA38-7842-BFC6-B991F5EC4405}" dt="2020-02-04T20:19:31.391" v="20"/>
        <pc:sldMkLst>
          <pc:docMk/>
          <pc:sldMk cId="3183008184" sldId="278"/>
        </pc:sldMkLst>
      </pc:sldChg>
      <pc:sldChg chg="modNotes">
        <pc:chgData name="Leslie Parikh" userId="S::lparikh@gklegal.com::f26db55b-7934-4967-967e-b13fddad6e3b" providerId="AD" clId="Web-{03573475-DA38-7842-BFC6-B991F5EC4405}" dt="2020-02-04T20:19:50.377" v="24"/>
        <pc:sldMkLst>
          <pc:docMk/>
          <pc:sldMk cId="1107908142" sldId="281"/>
        </pc:sldMkLst>
      </pc:sldChg>
      <pc:sldChg chg="modNotes">
        <pc:chgData name="Leslie Parikh" userId="S::lparikh@gklegal.com::f26db55b-7934-4967-967e-b13fddad6e3b" providerId="AD" clId="Web-{03573475-DA38-7842-BFC6-B991F5EC4405}" dt="2020-02-04T20:19:47.594" v="23"/>
        <pc:sldMkLst>
          <pc:docMk/>
          <pc:sldMk cId="942932803" sldId="282"/>
        </pc:sldMkLst>
      </pc:sldChg>
      <pc:sldChg chg="modNotes">
        <pc:chgData name="Leslie Parikh" userId="S::lparikh@gklegal.com::f26db55b-7934-4967-967e-b13fddad6e3b" providerId="AD" clId="Web-{03573475-DA38-7842-BFC6-B991F5EC4405}" dt="2020-02-04T20:20:12.969" v="28"/>
        <pc:sldMkLst>
          <pc:docMk/>
          <pc:sldMk cId="3750125855" sldId="285"/>
        </pc:sldMkLst>
      </pc:sldChg>
      <pc:sldChg chg="modNotes">
        <pc:chgData name="Leslie Parikh" userId="S::lparikh@gklegal.com::f26db55b-7934-4967-967e-b13fddad6e3b" providerId="AD" clId="Web-{03573475-DA38-7842-BFC6-B991F5EC4405}" dt="2020-02-04T20:20:18.313" v="29"/>
        <pc:sldMkLst>
          <pc:docMk/>
          <pc:sldMk cId="2023098460" sldId="287"/>
        </pc:sldMkLst>
      </pc:sldChg>
      <pc:sldChg chg="modNotes">
        <pc:chgData name="Leslie Parikh" userId="S::lparikh@gklegal.com::f26db55b-7934-4967-967e-b13fddad6e3b" providerId="AD" clId="Web-{03573475-DA38-7842-BFC6-B991F5EC4405}" dt="2020-02-04T20:20:45.516" v="33"/>
        <pc:sldMkLst>
          <pc:docMk/>
          <pc:sldMk cId="1333890707" sldId="292"/>
        </pc:sldMkLst>
      </pc:sldChg>
      <pc:sldChg chg="modNotes">
        <pc:chgData name="Leslie Parikh" userId="S::lparikh@gklegal.com::f26db55b-7934-4967-967e-b13fddad6e3b" providerId="AD" clId="Web-{03573475-DA38-7842-BFC6-B991F5EC4405}" dt="2020-02-04T20:20:39.110" v="32"/>
        <pc:sldMkLst>
          <pc:docMk/>
          <pc:sldMk cId="1826054127" sldId="293"/>
        </pc:sldMkLst>
      </pc:sldChg>
      <pc:sldChg chg="modNotes">
        <pc:chgData name="Leslie Parikh" userId="S::lparikh@gklegal.com::f26db55b-7934-4967-967e-b13fddad6e3b" providerId="AD" clId="Web-{03573475-DA38-7842-BFC6-B991F5EC4405}" dt="2020-02-04T20:20:30.751" v="30"/>
        <pc:sldMkLst>
          <pc:docMk/>
          <pc:sldMk cId="3901363649" sldId="294"/>
        </pc:sldMkLst>
      </pc:sldChg>
      <pc:sldChg chg="modNotes">
        <pc:chgData name="Leslie Parikh" userId="S::lparikh@gklegal.com::f26db55b-7934-4967-967e-b13fddad6e3b" providerId="AD" clId="Web-{03573475-DA38-7842-BFC6-B991F5EC4405}" dt="2020-02-04T20:20:57.516" v="34"/>
        <pc:sldMkLst>
          <pc:docMk/>
          <pc:sldMk cId="2153307014" sldId="295"/>
        </pc:sldMkLst>
      </pc:sldChg>
      <pc:sldChg chg="modNotes">
        <pc:chgData name="Leslie Parikh" userId="S::lparikh@gklegal.com::f26db55b-7934-4967-967e-b13fddad6e3b" providerId="AD" clId="Web-{03573475-DA38-7842-BFC6-B991F5EC4405}" dt="2020-02-04T20:21:01.407" v="35"/>
        <pc:sldMkLst>
          <pc:docMk/>
          <pc:sldMk cId="908236122" sldId="296"/>
        </pc:sldMkLst>
      </pc:sldChg>
      <pc:sldChg chg="modNotes">
        <pc:chgData name="Leslie Parikh" userId="S::lparikh@gklegal.com::f26db55b-7934-4967-967e-b13fddad6e3b" providerId="AD" clId="Web-{03573475-DA38-7842-BFC6-B991F5EC4405}" dt="2020-02-04T20:21:04.423" v="36"/>
        <pc:sldMkLst>
          <pc:docMk/>
          <pc:sldMk cId="3128896048" sldId="297"/>
        </pc:sldMkLst>
      </pc:sldChg>
      <pc:sldChg chg="modNotes">
        <pc:chgData name="Leslie Parikh" userId="S::lparikh@gklegal.com::f26db55b-7934-4967-967e-b13fddad6e3b" providerId="AD" clId="Web-{03573475-DA38-7842-BFC6-B991F5EC4405}" dt="2020-02-04T20:19:59.875" v="26"/>
        <pc:sldMkLst>
          <pc:docMk/>
          <pc:sldMk cId="1154288542" sldId="301"/>
        </pc:sldMkLst>
      </pc:sldChg>
      <pc:sldChg chg="modNotes">
        <pc:chgData name="Leslie Parikh" userId="S::lparikh@gklegal.com::f26db55b-7934-4967-967e-b13fddad6e3b" providerId="AD" clId="Web-{03573475-DA38-7842-BFC6-B991F5EC4405}" dt="2020-02-04T20:18:46.953" v="14"/>
        <pc:sldMkLst>
          <pc:docMk/>
          <pc:sldMk cId="465363416" sldId="305"/>
        </pc:sldMkLst>
      </pc:sldChg>
      <pc:sldChg chg="modNotes">
        <pc:chgData name="Leslie Parikh" userId="S::lparikh@gklegal.com::f26db55b-7934-4967-967e-b13fddad6e3b" providerId="AD" clId="Web-{03573475-DA38-7842-BFC6-B991F5EC4405}" dt="2020-02-04T20:19:15.109" v="17"/>
        <pc:sldMkLst>
          <pc:docMk/>
          <pc:sldMk cId="2649403805" sldId="306"/>
        </pc:sldMkLst>
      </pc:sldChg>
      <pc:sldChg chg="modNotes">
        <pc:chgData name="Leslie Parikh" userId="S::lparikh@gklegal.com::f26db55b-7934-4967-967e-b13fddad6e3b" providerId="AD" clId="Web-{03573475-DA38-7842-BFC6-B991F5EC4405}" dt="2020-02-04T20:20:07.172" v="27"/>
        <pc:sldMkLst>
          <pc:docMk/>
          <pc:sldMk cId="3584677807" sldId="310"/>
        </pc:sldMkLst>
      </pc:sldChg>
      <pc:sldChg chg="modNotes">
        <pc:chgData name="Leslie Parikh" userId="S::lparikh@gklegal.com::f26db55b-7934-4967-967e-b13fddad6e3b" providerId="AD" clId="Web-{03573475-DA38-7842-BFC6-B991F5EC4405}" dt="2020-02-04T20:19:01.625" v="16"/>
        <pc:sldMkLst>
          <pc:docMk/>
          <pc:sldMk cId="916796585" sldId="312"/>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2.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F7D236-9C09-4223-9077-A1BF767B61E5}"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AF28AD4A-5BE1-456C-B823-DAC3803DB29F}">
      <dgm:prSet/>
      <dgm:spPr/>
      <dgm:t>
        <a:bodyPr/>
        <a:lstStyle/>
        <a:p>
          <a:pPr>
            <a:defRPr cap="all"/>
          </a:pPr>
          <a:r>
            <a:rPr lang="en-US" dirty="0"/>
            <a:t>NJ SAFE</a:t>
          </a:r>
        </a:p>
      </dgm:t>
    </dgm:pt>
    <dgm:pt modelId="{840DA456-A002-4F9B-AA7E-5E397B5B4321}" type="parTrans" cxnId="{4C971F04-0AB7-4CF7-8C41-62B63BDC81A0}">
      <dgm:prSet/>
      <dgm:spPr/>
      <dgm:t>
        <a:bodyPr/>
        <a:lstStyle/>
        <a:p>
          <a:endParaRPr lang="en-US"/>
        </a:p>
      </dgm:t>
    </dgm:pt>
    <dgm:pt modelId="{E6F3CEDC-7B47-4201-86D6-FBF59BD3D052}" type="sibTrans" cxnId="{4C971F04-0AB7-4CF7-8C41-62B63BDC81A0}">
      <dgm:prSet/>
      <dgm:spPr/>
      <dgm:t>
        <a:bodyPr/>
        <a:lstStyle/>
        <a:p>
          <a:endParaRPr lang="en-US"/>
        </a:p>
      </dgm:t>
    </dgm:pt>
    <dgm:pt modelId="{6BEC7387-3F5E-410C-9F9E-8221A215A783}">
      <dgm:prSet/>
      <dgm:spPr/>
      <dgm:t>
        <a:bodyPr/>
        <a:lstStyle/>
        <a:p>
          <a:pPr>
            <a:defRPr cap="all"/>
          </a:pPr>
          <a:r>
            <a:rPr lang="en-US" dirty="0"/>
            <a:t>NJFLA</a:t>
          </a:r>
        </a:p>
      </dgm:t>
    </dgm:pt>
    <dgm:pt modelId="{3DC76B09-DE5C-4B23-8C4E-8A80BC215187}" type="parTrans" cxnId="{40D5799F-29AA-41B7-9905-9A11CDA2718C}">
      <dgm:prSet/>
      <dgm:spPr/>
      <dgm:t>
        <a:bodyPr/>
        <a:lstStyle/>
        <a:p>
          <a:endParaRPr lang="en-US"/>
        </a:p>
      </dgm:t>
    </dgm:pt>
    <dgm:pt modelId="{A90B3C0F-3ED0-4ABE-9719-95820B9C5130}" type="sibTrans" cxnId="{40D5799F-29AA-41B7-9905-9A11CDA2718C}">
      <dgm:prSet/>
      <dgm:spPr/>
      <dgm:t>
        <a:bodyPr/>
        <a:lstStyle/>
        <a:p>
          <a:endParaRPr lang="en-US"/>
        </a:p>
      </dgm:t>
    </dgm:pt>
    <dgm:pt modelId="{680DE57E-EC5B-424C-9407-6B563DC2FD0A}">
      <dgm:prSet/>
      <dgm:spPr/>
      <dgm:t>
        <a:bodyPr/>
        <a:lstStyle/>
        <a:p>
          <a:pPr>
            <a:defRPr cap="all"/>
          </a:pPr>
          <a:r>
            <a:rPr lang="en-US" dirty="0"/>
            <a:t>NJFLI / TDI</a:t>
          </a:r>
        </a:p>
      </dgm:t>
    </dgm:pt>
    <dgm:pt modelId="{47AC3127-AB5E-4A67-B0BE-74ADF68C8071}" type="parTrans" cxnId="{7FCB7B15-1F4B-4087-8558-86FB8773BDB0}">
      <dgm:prSet/>
      <dgm:spPr/>
      <dgm:t>
        <a:bodyPr/>
        <a:lstStyle/>
        <a:p>
          <a:endParaRPr lang="en-US"/>
        </a:p>
      </dgm:t>
    </dgm:pt>
    <dgm:pt modelId="{3D70B81D-DCF7-4244-AFBD-6821145BD9E2}" type="sibTrans" cxnId="{7FCB7B15-1F4B-4087-8558-86FB8773BDB0}">
      <dgm:prSet/>
      <dgm:spPr/>
      <dgm:t>
        <a:bodyPr/>
        <a:lstStyle/>
        <a:p>
          <a:endParaRPr lang="en-US"/>
        </a:p>
      </dgm:t>
    </dgm:pt>
    <dgm:pt modelId="{CB6EA970-7A5C-464E-981A-6D60F75483FC}">
      <dgm:prSet/>
      <dgm:spPr/>
      <dgm:t>
        <a:bodyPr/>
        <a:lstStyle/>
        <a:p>
          <a:pPr>
            <a:defRPr cap="all"/>
          </a:pPr>
          <a:r>
            <a:rPr lang="en-US" dirty="0"/>
            <a:t>OTHER POLICIES IN YOUR HANBOOK RELATING TO LEAVE OPTIONS</a:t>
          </a:r>
        </a:p>
      </dgm:t>
    </dgm:pt>
    <dgm:pt modelId="{D5A4EEA1-66A5-4B03-A2B0-37C434FD9257}" type="parTrans" cxnId="{E6C403C0-10B2-47E6-AF44-BBD454305051}">
      <dgm:prSet/>
      <dgm:spPr/>
      <dgm:t>
        <a:bodyPr/>
        <a:lstStyle/>
        <a:p>
          <a:endParaRPr lang="en-US"/>
        </a:p>
      </dgm:t>
    </dgm:pt>
    <dgm:pt modelId="{9350F958-32CB-4CDB-BB2F-2DD158B2BFAB}" type="sibTrans" cxnId="{E6C403C0-10B2-47E6-AF44-BBD454305051}">
      <dgm:prSet/>
      <dgm:spPr/>
      <dgm:t>
        <a:bodyPr/>
        <a:lstStyle/>
        <a:p>
          <a:endParaRPr lang="en-US"/>
        </a:p>
      </dgm:t>
    </dgm:pt>
    <dgm:pt modelId="{03365814-B9FF-4A3B-8CA9-8BDFF7D1B7F8}">
      <dgm:prSet/>
      <dgm:spPr/>
      <dgm:t>
        <a:bodyPr/>
        <a:lstStyle/>
        <a:p>
          <a:pPr>
            <a:defRPr cap="all"/>
          </a:pPr>
          <a:r>
            <a:rPr lang="en-US" dirty="0"/>
            <a:t>NJ EARNED SICK LEAVE LAW</a:t>
          </a:r>
          <a:br>
            <a:rPr lang="en-US" dirty="0"/>
          </a:br>
          <a:endParaRPr lang="en-US" dirty="0"/>
        </a:p>
      </dgm:t>
    </dgm:pt>
    <dgm:pt modelId="{5AC9E60C-C9D3-4FD2-A0B8-EE3197842688}" type="parTrans" cxnId="{017471FB-7555-4D8E-B3FC-2D75FD8971B8}">
      <dgm:prSet/>
      <dgm:spPr/>
      <dgm:t>
        <a:bodyPr/>
        <a:lstStyle/>
        <a:p>
          <a:endParaRPr lang="en-US"/>
        </a:p>
      </dgm:t>
    </dgm:pt>
    <dgm:pt modelId="{E29895AE-46F7-4B3F-A94A-3B26EDAAA33A}" type="sibTrans" cxnId="{017471FB-7555-4D8E-B3FC-2D75FD8971B8}">
      <dgm:prSet/>
      <dgm:spPr/>
      <dgm:t>
        <a:bodyPr/>
        <a:lstStyle/>
        <a:p>
          <a:endParaRPr lang="en-US"/>
        </a:p>
      </dgm:t>
    </dgm:pt>
    <dgm:pt modelId="{2C3F2CCE-E506-4AAB-BE97-CDDD6CC37DA3}" type="pres">
      <dgm:prSet presAssocID="{05F7D236-9C09-4223-9077-A1BF767B61E5}" presName="root" presStyleCnt="0">
        <dgm:presLayoutVars>
          <dgm:dir/>
          <dgm:resizeHandles val="exact"/>
        </dgm:presLayoutVars>
      </dgm:prSet>
      <dgm:spPr/>
      <dgm:t>
        <a:bodyPr/>
        <a:lstStyle/>
        <a:p>
          <a:endParaRPr lang="en-US"/>
        </a:p>
      </dgm:t>
    </dgm:pt>
    <dgm:pt modelId="{2A8DA395-C12D-4B64-B88F-E8F2E604CD38}" type="pres">
      <dgm:prSet presAssocID="{AF28AD4A-5BE1-456C-B823-DAC3803DB29F}" presName="compNode" presStyleCnt="0"/>
      <dgm:spPr/>
    </dgm:pt>
    <dgm:pt modelId="{1FF142B6-4BC6-4529-BC27-9A1DBD7D1DE0}" type="pres">
      <dgm:prSet presAssocID="{AF28AD4A-5BE1-456C-B823-DAC3803DB29F}" presName="iconBgRect" presStyleLbl="bgShp" presStyleIdx="0" presStyleCnt="5"/>
      <dgm:spPr/>
    </dgm:pt>
    <dgm:pt modelId="{F6807EC3-FCF3-4608-91F6-3BCA5AEA2EBB}" type="pres">
      <dgm:prSet presAssocID="{AF28AD4A-5BE1-456C-B823-DAC3803DB29F}" presName="iconRect" presStyleLbl="node1" presStyleIdx="0" presStyleCnt="5"/>
      <dgm:spPr>
        <a:blipFill>
          <a:blip xmlns:r="http://schemas.openxmlformats.org/officeDocument/2006/relationships" r:embed="rId1">
            <a:extLst>
              <a:ext uri="{28A0092B-C50C-407E-A947-70E740481C1C}">
                <a14:useLocalDpi xmlns="" xmlns:a14="http://schemas.microsoft.com/office/drawing/2010/main" val="0"/>
              </a:ext>
              <a:ext uri="{96DAC541-7B7A-43D3-8B79-37D633B846F1}">
                <asvg:svgBlip xmlns="" xmlns:asvg="http://schemas.microsoft.com/office/drawing/2016/SVG/main" r:embed="rId2"/>
              </a:ext>
            </a:extLst>
          </a:blip>
          <a:srcRect/>
          <a:stretch>
            <a:fillRect/>
          </a:stretch>
        </a:blipFill>
        <a:ln>
          <a:noFill/>
        </a:ln>
      </dgm:spPr>
      <dgm:extLst>
        <a:ext uri="{E40237B7-FDA0-4F09-8148-C483321AD2D9}">
          <dgm14:cNvPr xmlns="" xmlns:dgm14="http://schemas.microsoft.com/office/drawing/2010/diagram" id="0" name="" descr="Gavel"/>
        </a:ext>
      </dgm:extLst>
    </dgm:pt>
    <dgm:pt modelId="{92604709-4FF9-424E-BEA5-A354DDD1998B}" type="pres">
      <dgm:prSet presAssocID="{AF28AD4A-5BE1-456C-B823-DAC3803DB29F}" presName="spaceRect" presStyleCnt="0"/>
      <dgm:spPr/>
    </dgm:pt>
    <dgm:pt modelId="{57BF68C6-B3A9-487A-8CB3-87B2FD4F04F1}" type="pres">
      <dgm:prSet presAssocID="{AF28AD4A-5BE1-456C-B823-DAC3803DB29F}" presName="textRect" presStyleLbl="revTx" presStyleIdx="0" presStyleCnt="5">
        <dgm:presLayoutVars>
          <dgm:chMax val="1"/>
          <dgm:chPref val="1"/>
        </dgm:presLayoutVars>
      </dgm:prSet>
      <dgm:spPr/>
      <dgm:t>
        <a:bodyPr/>
        <a:lstStyle/>
        <a:p>
          <a:endParaRPr lang="en-US"/>
        </a:p>
      </dgm:t>
    </dgm:pt>
    <dgm:pt modelId="{54CD6F30-9D0F-4110-989F-0D26F973A172}" type="pres">
      <dgm:prSet presAssocID="{E6F3CEDC-7B47-4201-86D6-FBF59BD3D052}" presName="sibTrans" presStyleCnt="0"/>
      <dgm:spPr/>
    </dgm:pt>
    <dgm:pt modelId="{CB4C4CAA-99BC-49B4-A4AA-8BBE9AFD4CEB}" type="pres">
      <dgm:prSet presAssocID="{6BEC7387-3F5E-410C-9F9E-8221A215A783}" presName="compNode" presStyleCnt="0"/>
      <dgm:spPr/>
    </dgm:pt>
    <dgm:pt modelId="{58E196BA-2B9B-447A-A16C-5BDE6859004C}" type="pres">
      <dgm:prSet presAssocID="{6BEC7387-3F5E-410C-9F9E-8221A215A783}" presName="iconBgRect" presStyleLbl="bgShp" presStyleIdx="1" presStyleCnt="5"/>
      <dgm:spPr/>
    </dgm:pt>
    <dgm:pt modelId="{980FBE54-7FBC-4280-8AE1-8CFD9D281C96}" type="pres">
      <dgm:prSet presAssocID="{6BEC7387-3F5E-410C-9F9E-8221A215A783}" presName="iconRect" presStyleLbl="node1" presStyleIdx="1" presStyleCnt="5" custScaleX="182861" custScaleY="156995"/>
      <dgm:spPr>
        <a:blipFill>
          <a:blip xmlns:r="http://schemas.openxmlformats.org/officeDocument/2006/relationships" r:embed="rId3">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rcRect/>
          <a:stretch>
            <a:fillRect/>
          </a:stretch>
        </a:blipFill>
        <a:ln>
          <a:noFill/>
        </a:ln>
      </dgm:spPr>
      <dgm:extLst>
        <a:ext uri="{E40237B7-FDA0-4F09-8148-C483321AD2D9}">
          <dgm14:cNvPr xmlns="" xmlns:dgm14="http://schemas.microsoft.com/office/drawing/2010/diagram" id="0" name="" descr="Connections"/>
        </a:ext>
      </dgm:extLst>
    </dgm:pt>
    <dgm:pt modelId="{F4DCE9E4-8C3C-4D56-B9B1-CC326C6CDED4}" type="pres">
      <dgm:prSet presAssocID="{6BEC7387-3F5E-410C-9F9E-8221A215A783}" presName="spaceRect" presStyleCnt="0"/>
      <dgm:spPr/>
    </dgm:pt>
    <dgm:pt modelId="{DA45D72B-0C2C-47D3-9B37-918336572F2B}" type="pres">
      <dgm:prSet presAssocID="{6BEC7387-3F5E-410C-9F9E-8221A215A783}" presName="textRect" presStyleLbl="revTx" presStyleIdx="1" presStyleCnt="5">
        <dgm:presLayoutVars>
          <dgm:chMax val="1"/>
          <dgm:chPref val="1"/>
        </dgm:presLayoutVars>
      </dgm:prSet>
      <dgm:spPr/>
      <dgm:t>
        <a:bodyPr/>
        <a:lstStyle/>
        <a:p>
          <a:endParaRPr lang="en-US"/>
        </a:p>
      </dgm:t>
    </dgm:pt>
    <dgm:pt modelId="{C100914F-C64B-4AD8-8E03-6424A80C356E}" type="pres">
      <dgm:prSet presAssocID="{A90B3C0F-3ED0-4ABE-9719-95820B9C5130}" presName="sibTrans" presStyleCnt="0"/>
      <dgm:spPr/>
    </dgm:pt>
    <dgm:pt modelId="{C1A9BD5B-E7DE-479E-AFAA-11409DADFFA0}" type="pres">
      <dgm:prSet presAssocID="{680DE57E-EC5B-424C-9407-6B563DC2FD0A}" presName="compNode" presStyleCnt="0"/>
      <dgm:spPr/>
    </dgm:pt>
    <dgm:pt modelId="{5AC2DFF8-9FF3-40C4-AE3C-AAF9EE018FBB}" type="pres">
      <dgm:prSet presAssocID="{680DE57E-EC5B-424C-9407-6B563DC2FD0A}" presName="iconBgRect" presStyleLbl="bgShp" presStyleIdx="2" presStyleCnt="5"/>
      <dgm:spPr/>
    </dgm:pt>
    <dgm:pt modelId="{CD729999-898B-4193-A9E8-B061F2834AD9}" type="pres">
      <dgm:prSet presAssocID="{680DE57E-EC5B-424C-9407-6B563DC2FD0A}" presName="iconRect" presStyleLbl="node1" presStyleIdx="2" presStyleCnt="5"/>
      <dgm:spPr>
        <a:blipFill>
          <a:blip xmlns:r="http://schemas.openxmlformats.org/officeDocument/2006/relationships" r:embed="rId5">
            <a:extLst>
              <a:ext uri="{96DAC541-7B7A-43D3-8B79-37D633B846F1}">
                <asvg:svgBlip xmlns="" xmlns:asvg="http://schemas.microsoft.com/office/drawing/2016/SVG/main" r:embed="rId6"/>
              </a:ext>
            </a:extLst>
          </a:blip>
          <a:srcRect/>
          <a:stretch>
            <a:fillRect/>
          </a:stretch>
        </a:blipFill>
        <a:ln>
          <a:noFill/>
        </a:ln>
      </dgm:spPr>
      <dgm:extLst>
        <a:ext uri="{E40237B7-FDA0-4F09-8148-C483321AD2D9}">
          <dgm14:cNvPr xmlns="" xmlns:dgm14="http://schemas.microsoft.com/office/drawing/2010/diagram" id="0" name="" descr="Heart with pulse"/>
        </a:ext>
      </dgm:extLst>
    </dgm:pt>
    <dgm:pt modelId="{53FAA53F-BC1D-40E4-AEF9-8406B2DCDCE5}" type="pres">
      <dgm:prSet presAssocID="{680DE57E-EC5B-424C-9407-6B563DC2FD0A}" presName="spaceRect" presStyleCnt="0"/>
      <dgm:spPr/>
    </dgm:pt>
    <dgm:pt modelId="{4FDD974A-AD47-43A7-87F0-77E769EAC03C}" type="pres">
      <dgm:prSet presAssocID="{680DE57E-EC5B-424C-9407-6B563DC2FD0A}" presName="textRect" presStyleLbl="revTx" presStyleIdx="2" presStyleCnt="5">
        <dgm:presLayoutVars>
          <dgm:chMax val="1"/>
          <dgm:chPref val="1"/>
        </dgm:presLayoutVars>
      </dgm:prSet>
      <dgm:spPr/>
      <dgm:t>
        <a:bodyPr/>
        <a:lstStyle/>
        <a:p>
          <a:endParaRPr lang="en-US"/>
        </a:p>
      </dgm:t>
    </dgm:pt>
    <dgm:pt modelId="{BF49ED18-B8B0-4E2E-9EEB-0CADDD182EDC}" type="pres">
      <dgm:prSet presAssocID="{3D70B81D-DCF7-4244-AFBD-6821145BD9E2}" presName="sibTrans" presStyleCnt="0"/>
      <dgm:spPr/>
    </dgm:pt>
    <dgm:pt modelId="{4F6C5A08-183F-4D48-A21F-AD162715B3E3}" type="pres">
      <dgm:prSet presAssocID="{CB6EA970-7A5C-464E-981A-6D60F75483FC}" presName="compNode" presStyleCnt="0"/>
      <dgm:spPr/>
    </dgm:pt>
    <dgm:pt modelId="{C9B30DCE-FEF7-412B-9607-7BEB47D15B1D}" type="pres">
      <dgm:prSet presAssocID="{CB6EA970-7A5C-464E-981A-6D60F75483FC}" presName="iconBgRect" presStyleLbl="bgShp" presStyleIdx="3" presStyleCnt="5"/>
      <dgm:spPr/>
    </dgm:pt>
    <dgm:pt modelId="{7F0D08E1-8FC7-4592-9D4C-396BB7E9C50F}" type="pres">
      <dgm:prSet presAssocID="{CB6EA970-7A5C-464E-981A-6D60F75483FC}" presName="iconRect" presStyleLbl="node1" presStyleIdx="3" presStyleCnt="5"/>
      <dgm:spPr>
        <a:blipFill>
          <a:blip xmlns:r="http://schemas.openxmlformats.org/officeDocument/2006/relationships" r:embed="rId7">
            <a:extLst>
              <a:ext uri="{28A0092B-C50C-407E-A947-70E740481C1C}">
                <a14:useLocalDpi xmlns="" xmlns:a14="http://schemas.microsoft.com/office/drawing/2010/main" val="0"/>
              </a:ext>
              <a:ext uri="{96DAC541-7B7A-43D3-8B79-37D633B846F1}">
                <asvg:svgBlip xmlns="" xmlns:asvg="http://schemas.microsoft.com/office/drawing/2016/SVG/main" r:embed="rId8"/>
              </a:ext>
            </a:extLst>
          </a:blip>
          <a:srcRect/>
          <a:stretch>
            <a:fillRect/>
          </a:stretch>
        </a:blipFill>
        <a:ln>
          <a:noFill/>
        </a:ln>
      </dgm:spPr>
      <dgm:extLst>
        <a:ext uri="{E40237B7-FDA0-4F09-8148-C483321AD2D9}">
          <dgm14:cNvPr xmlns="" xmlns:dgm14="http://schemas.microsoft.com/office/drawing/2010/diagram" id="0" name="" descr="Closed book"/>
        </a:ext>
      </dgm:extLst>
    </dgm:pt>
    <dgm:pt modelId="{BACCC1F7-1ED1-4C08-9C89-6C8967B58E25}" type="pres">
      <dgm:prSet presAssocID="{CB6EA970-7A5C-464E-981A-6D60F75483FC}" presName="spaceRect" presStyleCnt="0"/>
      <dgm:spPr/>
    </dgm:pt>
    <dgm:pt modelId="{961D7E07-9707-4E5D-A6B1-B896121FC1FB}" type="pres">
      <dgm:prSet presAssocID="{CB6EA970-7A5C-464E-981A-6D60F75483FC}" presName="textRect" presStyleLbl="revTx" presStyleIdx="3" presStyleCnt="5">
        <dgm:presLayoutVars>
          <dgm:chMax val="1"/>
          <dgm:chPref val="1"/>
        </dgm:presLayoutVars>
      </dgm:prSet>
      <dgm:spPr/>
      <dgm:t>
        <a:bodyPr/>
        <a:lstStyle/>
        <a:p>
          <a:endParaRPr lang="en-US"/>
        </a:p>
      </dgm:t>
    </dgm:pt>
    <dgm:pt modelId="{035F2EDC-A910-4D27-9711-C3BF7A1E863F}" type="pres">
      <dgm:prSet presAssocID="{9350F958-32CB-4CDB-BB2F-2DD158B2BFAB}" presName="sibTrans" presStyleCnt="0"/>
      <dgm:spPr/>
    </dgm:pt>
    <dgm:pt modelId="{D6A974D3-6A71-499D-BCCF-3BE1B227A2CF}" type="pres">
      <dgm:prSet presAssocID="{03365814-B9FF-4A3B-8CA9-8BDFF7D1B7F8}" presName="compNode" presStyleCnt="0"/>
      <dgm:spPr/>
    </dgm:pt>
    <dgm:pt modelId="{41C18FF8-BCEB-48B5-9280-8C5FC0C91A62}" type="pres">
      <dgm:prSet presAssocID="{03365814-B9FF-4A3B-8CA9-8BDFF7D1B7F8}" presName="iconBgRect" presStyleLbl="bgShp" presStyleIdx="4" presStyleCnt="5"/>
      <dgm:spPr/>
    </dgm:pt>
    <dgm:pt modelId="{E5E47E07-3459-416F-8F27-7CD6CBE4F48A}" type="pres">
      <dgm:prSet presAssocID="{03365814-B9FF-4A3B-8CA9-8BDFF7D1B7F8}" presName="iconRect" presStyleLbl="node1" presStyleIdx="4" presStyleCnt="5"/>
      <dgm:spPr>
        <a:blipFill>
          <a:blip xmlns:r="http://schemas.openxmlformats.org/officeDocument/2006/relationships" r:embed="rId9">
            <a:extLst>
              <a:ext uri="{28A0092B-C50C-407E-A947-70E740481C1C}">
                <a14:useLocalDpi xmlns="" xmlns:a14="http://schemas.microsoft.com/office/drawing/2010/main" val="0"/>
              </a:ext>
              <a:ext uri="{96DAC541-7B7A-43D3-8B79-37D633B846F1}">
                <asvg:svgBlip xmlns="" xmlns:asvg="http://schemas.microsoft.com/office/drawing/2016/SVG/main" r:embed="rId10"/>
              </a:ext>
            </a:extLst>
          </a:blip>
          <a:stretch>
            <a:fillRect/>
          </a:stretch>
        </a:blipFill>
        <a:ln>
          <a:noFill/>
        </a:ln>
      </dgm:spPr>
      <dgm:extLst>
        <a:ext uri="{E40237B7-FDA0-4F09-8148-C483321AD2D9}">
          <dgm14:cNvPr xmlns="" xmlns:dgm14="http://schemas.microsoft.com/office/drawing/2010/diagram" id="0" name="" descr="Scales of Justice"/>
        </a:ext>
      </dgm:extLst>
    </dgm:pt>
    <dgm:pt modelId="{21C04A4E-4BEB-440F-9958-EB39A1E54E89}" type="pres">
      <dgm:prSet presAssocID="{03365814-B9FF-4A3B-8CA9-8BDFF7D1B7F8}" presName="spaceRect" presStyleCnt="0"/>
      <dgm:spPr/>
    </dgm:pt>
    <dgm:pt modelId="{589CC074-C930-4E5B-8DBD-3AEFABD21DD9}" type="pres">
      <dgm:prSet presAssocID="{03365814-B9FF-4A3B-8CA9-8BDFF7D1B7F8}" presName="textRect" presStyleLbl="revTx" presStyleIdx="4" presStyleCnt="5">
        <dgm:presLayoutVars>
          <dgm:chMax val="1"/>
          <dgm:chPref val="1"/>
        </dgm:presLayoutVars>
      </dgm:prSet>
      <dgm:spPr/>
      <dgm:t>
        <a:bodyPr/>
        <a:lstStyle/>
        <a:p>
          <a:endParaRPr lang="en-US"/>
        </a:p>
      </dgm:t>
    </dgm:pt>
  </dgm:ptLst>
  <dgm:cxnLst>
    <dgm:cxn modelId="{017471FB-7555-4D8E-B3FC-2D75FD8971B8}" srcId="{05F7D236-9C09-4223-9077-A1BF767B61E5}" destId="{03365814-B9FF-4A3B-8CA9-8BDFF7D1B7F8}" srcOrd="4" destOrd="0" parTransId="{5AC9E60C-C9D3-4FD2-A0B8-EE3197842688}" sibTransId="{E29895AE-46F7-4B3F-A94A-3B26EDAAA33A}"/>
    <dgm:cxn modelId="{7FCB7B15-1F4B-4087-8558-86FB8773BDB0}" srcId="{05F7D236-9C09-4223-9077-A1BF767B61E5}" destId="{680DE57E-EC5B-424C-9407-6B563DC2FD0A}" srcOrd="2" destOrd="0" parTransId="{47AC3127-AB5E-4A67-B0BE-74ADF68C8071}" sibTransId="{3D70B81D-DCF7-4244-AFBD-6821145BD9E2}"/>
    <dgm:cxn modelId="{E6C403C0-10B2-47E6-AF44-BBD454305051}" srcId="{05F7D236-9C09-4223-9077-A1BF767B61E5}" destId="{CB6EA970-7A5C-464E-981A-6D60F75483FC}" srcOrd="3" destOrd="0" parTransId="{D5A4EEA1-66A5-4B03-A2B0-37C434FD9257}" sibTransId="{9350F958-32CB-4CDB-BB2F-2DD158B2BFAB}"/>
    <dgm:cxn modelId="{5D93341E-60D2-4BE5-83BE-7B768821A706}" type="presOf" srcId="{CB6EA970-7A5C-464E-981A-6D60F75483FC}" destId="{961D7E07-9707-4E5D-A6B1-B896121FC1FB}" srcOrd="0" destOrd="0" presId="urn:microsoft.com/office/officeart/2018/5/layout/IconCircleLabelList"/>
    <dgm:cxn modelId="{FBE0884A-7A06-49C6-A2D8-2989DA4CB97E}" type="presOf" srcId="{AF28AD4A-5BE1-456C-B823-DAC3803DB29F}" destId="{57BF68C6-B3A9-487A-8CB3-87B2FD4F04F1}" srcOrd="0" destOrd="0" presId="urn:microsoft.com/office/officeart/2018/5/layout/IconCircleLabelList"/>
    <dgm:cxn modelId="{C0E5B708-BDDF-4ABE-A76D-B1B576BD31EC}" type="presOf" srcId="{03365814-B9FF-4A3B-8CA9-8BDFF7D1B7F8}" destId="{589CC074-C930-4E5B-8DBD-3AEFABD21DD9}" srcOrd="0" destOrd="0" presId="urn:microsoft.com/office/officeart/2018/5/layout/IconCircleLabelList"/>
    <dgm:cxn modelId="{6EA40D8B-560A-4B90-9719-B86A66879449}" type="presOf" srcId="{05F7D236-9C09-4223-9077-A1BF767B61E5}" destId="{2C3F2CCE-E506-4AAB-BE97-CDDD6CC37DA3}" srcOrd="0" destOrd="0" presId="urn:microsoft.com/office/officeart/2018/5/layout/IconCircleLabelList"/>
    <dgm:cxn modelId="{E646E83E-0965-4529-8ADC-CA4951D4877E}" type="presOf" srcId="{6BEC7387-3F5E-410C-9F9E-8221A215A783}" destId="{DA45D72B-0C2C-47D3-9B37-918336572F2B}" srcOrd="0" destOrd="0" presId="urn:microsoft.com/office/officeart/2018/5/layout/IconCircleLabelList"/>
    <dgm:cxn modelId="{4C971F04-0AB7-4CF7-8C41-62B63BDC81A0}" srcId="{05F7D236-9C09-4223-9077-A1BF767B61E5}" destId="{AF28AD4A-5BE1-456C-B823-DAC3803DB29F}" srcOrd="0" destOrd="0" parTransId="{840DA456-A002-4F9B-AA7E-5E397B5B4321}" sibTransId="{E6F3CEDC-7B47-4201-86D6-FBF59BD3D052}"/>
    <dgm:cxn modelId="{3E4328AF-836B-418A-B816-88489E829F10}" type="presOf" srcId="{680DE57E-EC5B-424C-9407-6B563DC2FD0A}" destId="{4FDD974A-AD47-43A7-87F0-77E769EAC03C}" srcOrd="0" destOrd="0" presId="urn:microsoft.com/office/officeart/2018/5/layout/IconCircleLabelList"/>
    <dgm:cxn modelId="{40D5799F-29AA-41B7-9905-9A11CDA2718C}" srcId="{05F7D236-9C09-4223-9077-A1BF767B61E5}" destId="{6BEC7387-3F5E-410C-9F9E-8221A215A783}" srcOrd="1" destOrd="0" parTransId="{3DC76B09-DE5C-4B23-8C4E-8A80BC215187}" sibTransId="{A90B3C0F-3ED0-4ABE-9719-95820B9C5130}"/>
    <dgm:cxn modelId="{6C6AC604-E94A-4007-A71B-B8E3CBC4D2F3}" type="presParOf" srcId="{2C3F2CCE-E506-4AAB-BE97-CDDD6CC37DA3}" destId="{2A8DA395-C12D-4B64-B88F-E8F2E604CD38}" srcOrd="0" destOrd="0" presId="urn:microsoft.com/office/officeart/2018/5/layout/IconCircleLabelList"/>
    <dgm:cxn modelId="{3A0D5F81-6D48-409A-AF38-4F79E908F5DB}" type="presParOf" srcId="{2A8DA395-C12D-4B64-B88F-E8F2E604CD38}" destId="{1FF142B6-4BC6-4529-BC27-9A1DBD7D1DE0}" srcOrd="0" destOrd="0" presId="urn:microsoft.com/office/officeart/2018/5/layout/IconCircleLabelList"/>
    <dgm:cxn modelId="{C40017B7-600E-4C5C-B656-A3AC2BD6E102}" type="presParOf" srcId="{2A8DA395-C12D-4B64-B88F-E8F2E604CD38}" destId="{F6807EC3-FCF3-4608-91F6-3BCA5AEA2EBB}" srcOrd="1" destOrd="0" presId="urn:microsoft.com/office/officeart/2018/5/layout/IconCircleLabelList"/>
    <dgm:cxn modelId="{A3DFCD3F-F0E4-4A5A-BB32-47910F1E75A2}" type="presParOf" srcId="{2A8DA395-C12D-4B64-B88F-E8F2E604CD38}" destId="{92604709-4FF9-424E-BEA5-A354DDD1998B}" srcOrd="2" destOrd="0" presId="urn:microsoft.com/office/officeart/2018/5/layout/IconCircleLabelList"/>
    <dgm:cxn modelId="{35BE72FD-2CAE-4143-8C13-1DFFAB0E2CD6}" type="presParOf" srcId="{2A8DA395-C12D-4B64-B88F-E8F2E604CD38}" destId="{57BF68C6-B3A9-487A-8CB3-87B2FD4F04F1}" srcOrd="3" destOrd="0" presId="urn:microsoft.com/office/officeart/2018/5/layout/IconCircleLabelList"/>
    <dgm:cxn modelId="{2717894B-510E-443B-9B59-2AE42AAE7829}" type="presParOf" srcId="{2C3F2CCE-E506-4AAB-BE97-CDDD6CC37DA3}" destId="{54CD6F30-9D0F-4110-989F-0D26F973A172}" srcOrd="1" destOrd="0" presId="urn:microsoft.com/office/officeart/2018/5/layout/IconCircleLabelList"/>
    <dgm:cxn modelId="{8560023C-1EA8-4E83-A700-988B9B2E328B}" type="presParOf" srcId="{2C3F2CCE-E506-4AAB-BE97-CDDD6CC37DA3}" destId="{CB4C4CAA-99BC-49B4-A4AA-8BBE9AFD4CEB}" srcOrd="2" destOrd="0" presId="urn:microsoft.com/office/officeart/2018/5/layout/IconCircleLabelList"/>
    <dgm:cxn modelId="{0DF9391B-4E0C-4177-A311-51FD9A10634B}" type="presParOf" srcId="{CB4C4CAA-99BC-49B4-A4AA-8BBE9AFD4CEB}" destId="{58E196BA-2B9B-447A-A16C-5BDE6859004C}" srcOrd="0" destOrd="0" presId="urn:microsoft.com/office/officeart/2018/5/layout/IconCircleLabelList"/>
    <dgm:cxn modelId="{B1A3C7F4-329F-4ACF-8191-9A8F13BF96E6}" type="presParOf" srcId="{CB4C4CAA-99BC-49B4-A4AA-8BBE9AFD4CEB}" destId="{980FBE54-7FBC-4280-8AE1-8CFD9D281C96}" srcOrd="1" destOrd="0" presId="urn:microsoft.com/office/officeart/2018/5/layout/IconCircleLabelList"/>
    <dgm:cxn modelId="{0A0C182F-D688-42B0-9297-11384E378B9F}" type="presParOf" srcId="{CB4C4CAA-99BC-49B4-A4AA-8BBE9AFD4CEB}" destId="{F4DCE9E4-8C3C-4D56-B9B1-CC326C6CDED4}" srcOrd="2" destOrd="0" presId="urn:microsoft.com/office/officeart/2018/5/layout/IconCircleLabelList"/>
    <dgm:cxn modelId="{6FDE99A4-5C10-4D65-BFAB-F8E432C39D6F}" type="presParOf" srcId="{CB4C4CAA-99BC-49B4-A4AA-8BBE9AFD4CEB}" destId="{DA45D72B-0C2C-47D3-9B37-918336572F2B}" srcOrd="3" destOrd="0" presId="urn:microsoft.com/office/officeart/2018/5/layout/IconCircleLabelList"/>
    <dgm:cxn modelId="{8360BC4D-4E65-4718-9BB1-22A288F3E78F}" type="presParOf" srcId="{2C3F2CCE-E506-4AAB-BE97-CDDD6CC37DA3}" destId="{C100914F-C64B-4AD8-8E03-6424A80C356E}" srcOrd="3" destOrd="0" presId="urn:microsoft.com/office/officeart/2018/5/layout/IconCircleLabelList"/>
    <dgm:cxn modelId="{3B422796-CE5D-4E24-AE8B-420C9AA25F10}" type="presParOf" srcId="{2C3F2CCE-E506-4AAB-BE97-CDDD6CC37DA3}" destId="{C1A9BD5B-E7DE-479E-AFAA-11409DADFFA0}" srcOrd="4" destOrd="0" presId="urn:microsoft.com/office/officeart/2018/5/layout/IconCircleLabelList"/>
    <dgm:cxn modelId="{2B91675C-6693-4600-BF83-9F818A216032}" type="presParOf" srcId="{C1A9BD5B-E7DE-479E-AFAA-11409DADFFA0}" destId="{5AC2DFF8-9FF3-40C4-AE3C-AAF9EE018FBB}" srcOrd="0" destOrd="0" presId="urn:microsoft.com/office/officeart/2018/5/layout/IconCircleLabelList"/>
    <dgm:cxn modelId="{C5A5454A-7776-40B9-8A93-D132E2576722}" type="presParOf" srcId="{C1A9BD5B-E7DE-479E-AFAA-11409DADFFA0}" destId="{CD729999-898B-4193-A9E8-B061F2834AD9}" srcOrd="1" destOrd="0" presId="urn:microsoft.com/office/officeart/2018/5/layout/IconCircleLabelList"/>
    <dgm:cxn modelId="{CB90F01C-D653-4C91-99B7-42E6500C3F56}" type="presParOf" srcId="{C1A9BD5B-E7DE-479E-AFAA-11409DADFFA0}" destId="{53FAA53F-BC1D-40E4-AEF9-8406B2DCDCE5}" srcOrd="2" destOrd="0" presId="urn:microsoft.com/office/officeart/2018/5/layout/IconCircleLabelList"/>
    <dgm:cxn modelId="{67A77A0A-F8B1-4F92-AA5F-6DC1318DB52F}" type="presParOf" srcId="{C1A9BD5B-E7DE-479E-AFAA-11409DADFFA0}" destId="{4FDD974A-AD47-43A7-87F0-77E769EAC03C}" srcOrd="3" destOrd="0" presId="urn:microsoft.com/office/officeart/2018/5/layout/IconCircleLabelList"/>
    <dgm:cxn modelId="{15C8E928-B4EF-4148-AAF2-17AB20C29797}" type="presParOf" srcId="{2C3F2CCE-E506-4AAB-BE97-CDDD6CC37DA3}" destId="{BF49ED18-B8B0-4E2E-9EEB-0CADDD182EDC}" srcOrd="5" destOrd="0" presId="urn:microsoft.com/office/officeart/2018/5/layout/IconCircleLabelList"/>
    <dgm:cxn modelId="{D16F3437-AAEA-4E0E-BBE7-72D3E0371EEB}" type="presParOf" srcId="{2C3F2CCE-E506-4AAB-BE97-CDDD6CC37DA3}" destId="{4F6C5A08-183F-4D48-A21F-AD162715B3E3}" srcOrd="6" destOrd="0" presId="urn:microsoft.com/office/officeart/2018/5/layout/IconCircleLabelList"/>
    <dgm:cxn modelId="{99339099-A5DF-4D21-8543-83FA0DA8E9E9}" type="presParOf" srcId="{4F6C5A08-183F-4D48-A21F-AD162715B3E3}" destId="{C9B30DCE-FEF7-412B-9607-7BEB47D15B1D}" srcOrd="0" destOrd="0" presId="urn:microsoft.com/office/officeart/2018/5/layout/IconCircleLabelList"/>
    <dgm:cxn modelId="{EF31E1CA-B87C-405E-982A-0B756EB7E6B3}" type="presParOf" srcId="{4F6C5A08-183F-4D48-A21F-AD162715B3E3}" destId="{7F0D08E1-8FC7-4592-9D4C-396BB7E9C50F}" srcOrd="1" destOrd="0" presId="urn:microsoft.com/office/officeart/2018/5/layout/IconCircleLabelList"/>
    <dgm:cxn modelId="{13B49022-7D43-4E8C-85AF-136A989E1FB2}" type="presParOf" srcId="{4F6C5A08-183F-4D48-A21F-AD162715B3E3}" destId="{BACCC1F7-1ED1-4C08-9C89-6C8967B58E25}" srcOrd="2" destOrd="0" presId="urn:microsoft.com/office/officeart/2018/5/layout/IconCircleLabelList"/>
    <dgm:cxn modelId="{634F2C08-13C8-48C6-A18A-BFDD7BFBFE09}" type="presParOf" srcId="{4F6C5A08-183F-4D48-A21F-AD162715B3E3}" destId="{961D7E07-9707-4E5D-A6B1-B896121FC1FB}" srcOrd="3" destOrd="0" presId="urn:microsoft.com/office/officeart/2018/5/layout/IconCircleLabelList"/>
    <dgm:cxn modelId="{06120F00-85EE-431E-A590-0E9B1834C193}" type="presParOf" srcId="{2C3F2CCE-E506-4AAB-BE97-CDDD6CC37DA3}" destId="{035F2EDC-A910-4D27-9711-C3BF7A1E863F}" srcOrd="7" destOrd="0" presId="urn:microsoft.com/office/officeart/2018/5/layout/IconCircleLabelList"/>
    <dgm:cxn modelId="{AA59CA9E-B79C-4A1F-A275-347242448725}" type="presParOf" srcId="{2C3F2CCE-E506-4AAB-BE97-CDDD6CC37DA3}" destId="{D6A974D3-6A71-499D-BCCF-3BE1B227A2CF}" srcOrd="8" destOrd="0" presId="urn:microsoft.com/office/officeart/2018/5/layout/IconCircleLabelList"/>
    <dgm:cxn modelId="{1E743C6A-676A-49F7-B491-9246980E28DA}" type="presParOf" srcId="{D6A974D3-6A71-499D-BCCF-3BE1B227A2CF}" destId="{41C18FF8-BCEB-48B5-9280-8C5FC0C91A62}" srcOrd="0" destOrd="0" presId="urn:microsoft.com/office/officeart/2018/5/layout/IconCircleLabelList"/>
    <dgm:cxn modelId="{AB2277BD-131D-4650-A3F8-08E7E9DD8201}" type="presParOf" srcId="{D6A974D3-6A71-499D-BCCF-3BE1B227A2CF}" destId="{E5E47E07-3459-416F-8F27-7CD6CBE4F48A}" srcOrd="1" destOrd="0" presId="urn:microsoft.com/office/officeart/2018/5/layout/IconCircleLabelList"/>
    <dgm:cxn modelId="{42AE2B0D-1229-40F4-8132-34F4F83AD9AB}" type="presParOf" srcId="{D6A974D3-6A71-499D-BCCF-3BE1B227A2CF}" destId="{21C04A4E-4BEB-440F-9958-EB39A1E54E89}" srcOrd="2" destOrd="0" presId="urn:microsoft.com/office/officeart/2018/5/layout/IconCircleLabelList"/>
    <dgm:cxn modelId="{ED8A48D7-8711-4272-ACCA-F0F742319250}" type="presParOf" srcId="{D6A974D3-6A71-499D-BCCF-3BE1B227A2CF}" destId="{589CC074-C930-4E5B-8DBD-3AEFABD21DD9}" srcOrd="3" destOrd="0" presId="urn:microsoft.com/office/officeart/2018/5/layout/IconCircleLabel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44CDF5-4DA5-4BC0-9535-E68CFE144008}"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0128FF69-8F51-4590-A901-DA2BF468B9C8}">
      <dgm:prSet/>
      <dgm:spPr/>
      <dgm:t>
        <a:bodyPr/>
        <a:lstStyle/>
        <a:p>
          <a:r>
            <a:rPr lang="en-US" dirty="0"/>
            <a:t>Commit to NJ SAFE </a:t>
          </a:r>
        </a:p>
      </dgm:t>
    </dgm:pt>
    <dgm:pt modelId="{B593CC64-664D-4B0A-BC8F-AA5F7F88215E}" type="parTrans" cxnId="{5E03E622-211F-4080-81D2-47C03AFB6BA4}">
      <dgm:prSet/>
      <dgm:spPr/>
      <dgm:t>
        <a:bodyPr/>
        <a:lstStyle/>
        <a:p>
          <a:endParaRPr lang="en-US"/>
        </a:p>
      </dgm:t>
    </dgm:pt>
    <dgm:pt modelId="{02F75BCA-E08F-4E0B-B482-9F1697EC8FC4}" type="sibTrans" cxnId="{5E03E622-211F-4080-81D2-47C03AFB6BA4}">
      <dgm:prSet/>
      <dgm:spPr/>
      <dgm:t>
        <a:bodyPr/>
        <a:lstStyle/>
        <a:p>
          <a:endParaRPr lang="en-US"/>
        </a:p>
      </dgm:t>
    </dgm:pt>
    <dgm:pt modelId="{22A50F84-4CB1-4346-9D36-8936FD18061E}">
      <dgm:prSet/>
      <dgm:spPr/>
      <dgm:t>
        <a:bodyPr/>
        <a:lstStyle/>
        <a:p>
          <a:r>
            <a:rPr lang="en-US" dirty="0"/>
            <a:t>No retaliation or discrimination </a:t>
          </a:r>
        </a:p>
      </dgm:t>
    </dgm:pt>
    <dgm:pt modelId="{280EE5B8-3CBB-4CCA-A7D7-BF6794F8DA76}" type="parTrans" cxnId="{C358CC64-85BF-4C9A-B354-05EFE8C77118}">
      <dgm:prSet/>
      <dgm:spPr/>
      <dgm:t>
        <a:bodyPr/>
        <a:lstStyle/>
        <a:p>
          <a:endParaRPr lang="en-US"/>
        </a:p>
      </dgm:t>
    </dgm:pt>
    <dgm:pt modelId="{8D7FCF9A-0149-425D-9473-4F8F0106B046}" type="sibTrans" cxnId="{C358CC64-85BF-4C9A-B354-05EFE8C77118}">
      <dgm:prSet/>
      <dgm:spPr/>
      <dgm:t>
        <a:bodyPr/>
        <a:lstStyle/>
        <a:p>
          <a:endParaRPr lang="en-US"/>
        </a:p>
      </dgm:t>
    </dgm:pt>
    <dgm:pt modelId="{30292755-022B-499D-B61C-E6A22D7A709E}">
      <dgm:prSet/>
      <dgm:spPr/>
      <dgm:t>
        <a:bodyPr/>
        <a:lstStyle/>
        <a:p>
          <a:r>
            <a:rPr lang="en-US" dirty="0"/>
            <a:t>Employees should also be advised to contact their labor relations officer, CEPA officer or EEO if they believe that the adverse action is a violation of a CBA, CEPA or the NJLAD</a:t>
          </a:r>
        </a:p>
      </dgm:t>
    </dgm:pt>
    <dgm:pt modelId="{04D12FDF-FB32-46B0-AECA-AB6012F7008E}" type="parTrans" cxnId="{40A15564-6821-4636-B758-AAC782E710DF}">
      <dgm:prSet/>
      <dgm:spPr/>
      <dgm:t>
        <a:bodyPr/>
        <a:lstStyle/>
        <a:p>
          <a:endParaRPr lang="en-US"/>
        </a:p>
      </dgm:t>
    </dgm:pt>
    <dgm:pt modelId="{C232674A-359C-47A7-ADBE-2B2ABFD54882}" type="sibTrans" cxnId="{40A15564-6821-4636-B758-AAC782E710DF}">
      <dgm:prSet/>
      <dgm:spPr/>
      <dgm:t>
        <a:bodyPr/>
        <a:lstStyle/>
        <a:p>
          <a:endParaRPr lang="en-US"/>
        </a:p>
      </dgm:t>
    </dgm:pt>
    <dgm:pt modelId="{5E208C40-2A6D-4AF2-B23F-DCFD69ACAE6D}" type="pres">
      <dgm:prSet presAssocID="{9444CDF5-4DA5-4BC0-9535-E68CFE144008}" presName="hierChild1" presStyleCnt="0">
        <dgm:presLayoutVars>
          <dgm:chPref val="1"/>
          <dgm:dir/>
          <dgm:animOne val="branch"/>
          <dgm:animLvl val="lvl"/>
          <dgm:resizeHandles/>
        </dgm:presLayoutVars>
      </dgm:prSet>
      <dgm:spPr/>
      <dgm:t>
        <a:bodyPr/>
        <a:lstStyle/>
        <a:p>
          <a:endParaRPr lang="en-US"/>
        </a:p>
      </dgm:t>
    </dgm:pt>
    <dgm:pt modelId="{18294ABD-9D98-43FC-918E-333B64099389}" type="pres">
      <dgm:prSet presAssocID="{0128FF69-8F51-4590-A901-DA2BF468B9C8}" presName="hierRoot1" presStyleCnt="0"/>
      <dgm:spPr/>
    </dgm:pt>
    <dgm:pt modelId="{982E3595-73FE-4DF6-9B29-D94320756253}" type="pres">
      <dgm:prSet presAssocID="{0128FF69-8F51-4590-A901-DA2BF468B9C8}" presName="composite" presStyleCnt="0"/>
      <dgm:spPr/>
    </dgm:pt>
    <dgm:pt modelId="{75895237-5A4E-484F-9AD4-4CD395509FBB}" type="pres">
      <dgm:prSet presAssocID="{0128FF69-8F51-4590-A901-DA2BF468B9C8}" presName="background" presStyleLbl="node0" presStyleIdx="0" presStyleCnt="3"/>
      <dgm:spPr/>
    </dgm:pt>
    <dgm:pt modelId="{989C300E-5088-43A5-BB6F-D786FD8012DC}" type="pres">
      <dgm:prSet presAssocID="{0128FF69-8F51-4590-A901-DA2BF468B9C8}" presName="text" presStyleLbl="fgAcc0" presStyleIdx="0" presStyleCnt="3">
        <dgm:presLayoutVars>
          <dgm:chPref val="3"/>
        </dgm:presLayoutVars>
      </dgm:prSet>
      <dgm:spPr/>
      <dgm:t>
        <a:bodyPr/>
        <a:lstStyle/>
        <a:p>
          <a:endParaRPr lang="en-US"/>
        </a:p>
      </dgm:t>
    </dgm:pt>
    <dgm:pt modelId="{21140873-5EE6-413C-8D9C-FF82117FDC85}" type="pres">
      <dgm:prSet presAssocID="{0128FF69-8F51-4590-A901-DA2BF468B9C8}" presName="hierChild2" presStyleCnt="0"/>
      <dgm:spPr/>
    </dgm:pt>
    <dgm:pt modelId="{C8893840-0BFA-4FEA-B494-0D992B188C07}" type="pres">
      <dgm:prSet presAssocID="{22A50F84-4CB1-4346-9D36-8936FD18061E}" presName="hierRoot1" presStyleCnt="0"/>
      <dgm:spPr/>
    </dgm:pt>
    <dgm:pt modelId="{9FAFF37E-9F16-455F-A5F0-E03659E9D953}" type="pres">
      <dgm:prSet presAssocID="{22A50F84-4CB1-4346-9D36-8936FD18061E}" presName="composite" presStyleCnt="0"/>
      <dgm:spPr/>
    </dgm:pt>
    <dgm:pt modelId="{B6586492-25A6-4BAF-AED8-B104104C4D78}" type="pres">
      <dgm:prSet presAssocID="{22A50F84-4CB1-4346-9D36-8936FD18061E}" presName="background" presStyleLbl="node0" presStyleIdx="1" presStyleCnt="3"/>
      <dgm:spPr/>
    </dgm:pt>
    <dgm:pt modelId="{17F56FBC-29E2-4AB6-B98A-7F4C2817482C}" type="pres">
      <dgm:prSet presAssocID="{22A50F84-4CB1-4346-9D36-8936FD18061E}" presName="text" presStyleLbl="fgAcc0" presStyleIdx="1" presStyleCnt="3">
        <dgm:presLayoutVars>
          <dgm:chPref val="3"/>
        </dgm:presLayoutVars>
      </dgm:prSet>
      <dgm:spPr/>
      <dgm:t>
        <a:bodyPr/>
        <a:lstStyle/>
        <a:p>
          <a:endParaRPr lang="en-US"/>
        </a:p>
      </dgm:t>
    </dgm:pt>
    <dgm:pt modelId="{BF9787F2-855F-4CE7-88E4-235D07F5528A}" type="pres">
      <dgm:prSet presAssocID="{22A50F84-4CB1-4346-9D36-8936FD18061E}" presName="hierChild2" presStyleCnt="0"/>
      <dgm:spPr/>
    </dgm:pt>
    <dgm:pt modelId="{FC895E7B-A41A-499D-8BD3-F48B43592614}" type="pres">
      <dgm:prSet presAssocID="{30292755-022B-499D-B61C-E6A22D7A709E}" presName="hierRoot1" presStyleCnt="0"/>
      <dgm:spPr/>
    </dgm:pt>
    <dgm:pt modelId="{83749DAB-553E-472F-85AD-BF8A8829AC86}" type="pres">
      <dgm:prSet presAssocID="{30292755-022B-499D-B61C-E6A22D7A709E}" presName="composite" presStyleCnt="0"/>
      <dgm:spPr/>
    </dgm:pt>
    <dgm:pt modelId="{6D4E10D7-E52A-433C-B711-1B337504FF4E}" type="pres">
      <dgm:prSet presAssocID="{30292755-022B-499D-B61C-E6A22D7A709E}" presName="background" presStyleLbl="node0" presStyleIdx="2" presStyleCnt="3"/>
      <dgm:spPr/>
    </dgm:pt>
    <dgm:pt modelId="{F8EABAB1-FC5B-43AB-A666-8EA4D059C664}" type="pres">
      <dgm:prSet presAssocID="{30292755-022B-499D-B61C-E6A22D7A709E}" presName="text" presStyleLbl="fgAcc0" presStyleIdx="2" presStyleCnt="3">
        <dgm:presLayoutVars>
          <dgm:chPref val="3"/>
        </dgm:presLayoutVars>
      </dgm:prSet>
      <dgm:spPr/>
      <dgm:t>
        <a:bodyPr/>
        <a:lstStyle/>
        <a:p>
          <a:endParaRPr lang="en-US"/>
        </a:p>
      </dgm:t>
    </dgm:pt>
    <dgm:pt modelId="{89D5F23A-9BDF-4B08-A3FE-983EA364F1A9}" type="pres">
      <dgm:prSet presAssocID="{30292755-022B-499D-B61C-E6A22D7A709E}" presName="hierChild2" presStyleCnt="0"/>
      <dgm:spPr/>
    </dgm:pt>
  </dgm:ptLst>
  <dgm:cxnLst>
    <dgm:cxn modelId="{5E03E622-211F-4080-81D2-47C03AFB6BA4}" srcId="{9444CDF5-4DA5-4BC0-9535-E68CFE144008}" destId="{0128FF69-8F51-4590-A901-DA2BF468B9C8}" srcOrd="0" destOrd="0" parTransId="{B593CC64-664D-4B0A-BC8F-AA5F7F88215E}" sibTransId="{02F75BCA-E08F-4E0B-B482-9F1697EC8FC4}"/>
    <dgm:cxn modelId="{C358CC64-85BF-4C9A-B354-05EFE8C77118}" srcId="{9444CDF5-4DA5-4BC0-9535-E68CFE144008}" destId="{22A50F84-4CB1-4346-9D36-8936FD18061E}" srcOrd="1" destOrd="0" parTransId="{280EE5B8-3CBB-4CCA-A7D7-BF6794F8DA76}" sibTransId="{8D7FCF9A-0149-425D-9473-4F8F0106B046}"/>
    <dgm:cxn modelId="{40A15564-6821-4636-B758-AAC782E710DF}" srcId="{9444CDF5-4DA5-4BC0-9535-E68CFE144008}" destId="{30292755-022B-499D-B61C-E6A22D7A709E}" srcOrd="2" destOrd="0" parTransId="{04D12FDF-FB32-46B0-AECA-AB6012F7008E}" sibTransId="{C232674A-359C-47A7-ADBE-2B2ABFD54882}"/>
    <dgm:cxn modelId="{C392A828-370E-4E12-AE9D-737F3C39EBD3}" type="presOf" srcId="{0128FF69-8F51-4590-A901-DA2BF468B9C8}" destId="{989C300E-5088-43A5-BB6F-D786FD8012DC}" srcOrd="0" destOrd="0" presId="urn:microsoft.com/office/officeart/2005/8/layout/hierarchy1"/>
    <dgm:cxn modelId="{B9375306-6929-4F54-A1CB-A49A1A283BA9}" type="presOf" srcId="{22A50F84-4CB1-4346-9D36-8936FD18061E}" destId="{17F56FBC-29E2-4AB6-B98A-7F4C2817482C}" srcOrd="0" destOrd="0" presId="urn:microsoft.com/office/officeart/2005/8/layout/hierarchy1"/>
    <dgm:cxn modelId="{22C37C67-9AA4-4595-B983-C154A7D900FD}" type="presOf" srcId="{9444CDF5-4DA5-4BC0-9535-E68CFE144008}" destId="{5E208C40-2A6D-4AF2-B23F-DCFD69ACAE6D}" srcOrd="0" destOrd="0" presId="urn:microsoft.com/office/officeart/2005/8/layout/hierarchy1"/>
    <dgm:cxn modelId="{3871E55F-4D8A-42A7-A0AE-C2C4F3934A1B}" type="presOf" srcId="{30292755-022B-499D-B61C-E6A22D7A709E}" destId="{F8EABAB1-FC5B-43AB-A666-8EA4D059C664}" srcOrd="0" destOrd="0" presId="urn:microsoft.com/office/officeart/2005/8/layout/hierarchy1"/>
    <dgm:cxn modelId="{A445A7AF-88CF-4F8B-B49E-A5F19A2A9C2F}" type="presParOf" srcId="{5E208C40-2A6D-4AF2-B23F-DCFD69ACAE6D}" destId="{18294ABD-9D98-43FC-918E-333B64099389}" srcOrd="0" destOrd="0" presId="urn:microsoft.com/office/officeart/2005/8/layout/hierarchy1"/>
    <dgm:cxn modelId="{01BCAE33-A868-4FEC-BF70-E75CCD46A9CE}" type="presParOf" srcId="{18294ABD-9D98-43FC-918E-333B64099389}" destId="{982E3595-73FE-4DF6-9B29-D94320756253}" srcOrd="0" destOrd="0" presId="urn:microsoft.com/office/officeart/2005/8/layout/hierarchy1"/>
    <dgm:cxn modelId="{B74CA822-8CB8-41C8-BC61-4D35DFB42A1B}" type="presParOf" srcId="{982E3595-73FE-4DF6-9B29-D94320756253}" destId="{75895237-5A4E-484F-9AD4-4CD395509FBB}" srcOrd="0" destOrd="0" presId="urn:microsoft.com/office/officeart/2005/8/layout/hierarchy1"/>
    <dgm:cxn modelId="{4770751B-D1E2-4522-A558-847D8E23E225}" type="presParOf" srcId="{982E3595-73FE-4DF6-9B29-D94320756253}" destId="{989C300E-5088-43A5-BB6F-D786FD8012DC}" srcOrd="1" destOrd="0" presId="urn:microsoft.com/office/officeart/2005/8/layout/hierarchy1"/>
    <dgm:cxn modelId="{1DFBDFED-A6D8-4D5C-91BE-3C151626CA3E}" type="presParOf" srcId="{18294ABD-9D98-43FC-918E-333B64099389}" destId="{21140873-5EE6-413C-8D9C-FF82117FDC85}" srcOrd="1" destOrd="0" presId="urn:microsoft.com/office/officeart/2005/8/layout/hierarchy1"/>
    <dgm:cxn modelId="{19A97AC6-6BC3-4E71-96F6-D5647882A6DF}" type="presParOf" srcId="{5E208C40-2A6D-4AF2-B23F-DCFD69ACAE6D}" destId="{C8893840-0BFA-4FEA-B494-0D992B188C07}" srcOrd="1" destOrd="0" presId="urn:microsoft.com/office/officeart/2005/8/layout/hierarchy1"/>
    <dgm:cxn modelId="{55456B9F-4D6C-47FB-A2B7-011FBF724660}" type="presParOf" srcId="{C8893840-0BFA-4FEA-B494-0D992B188C07}" destId="{9FAFF37E-9F16-455F-A5F0-E03659E9D953}" srcOrd="0" destOrd="0" presId="urn:microsoft.com/office/officeart/2005/8/layout/hierarchy1"/>
    <dgm:cxn modelId="{33BED211-DD55-4F78-879A-B68C72F4FDC6}" type="presParOf" srcId="{9FAFF37E-9F16-455F-A5F0-E03659E9D953}" destId="{B6586492-25A6-4BAF-AED8-B104104C4D78}" srcOrd="0" destOrd="0" presId="urn:microsoft.com/office/officeart/2005/8/layout/hierarchy1"/>
    <dgm:cxn modelId="{7618F2DB-8A1B-40EB-AC47-900785651BA7}" type="presParOf" srcId="{9FAFF37E-9F16-455F-A5F0-E03659E9D953}" destId="{17F56FBC-29E2-4AB6-B98A-7F4C2817482C}" srcOrd="1" destOrd="0" presId="urn:microsoft.com/office/officeart/2005/8/layout/hierarchy1"/>
    <dgm:cxn modelId="{CDC06266-DFF7-4ED8-B93D-ED15DFFD22C2}" type="presParOf" srcId="{C8893840-0BFA-4FEA-B494-0D992B188C07}" destId="{BF9787F2-855F-4CE7-88E4-235D07F5528A}" srcOrd="1" destOrd="0" presId="urn:microsoft.com/office/officeart/2005/8/layout/hierarchy1"/>
    <dgm:cxn modelId="{EDCA2A79-9BA6-4729-9344-5ED4AEBB64EA}" type="presParOf" srcId="{5E208C40-2A6D-4AF2-B23F-DCFD69ACAE6D}" destId="{FC895E7B-A41A-499D-8BD3-F48B43592614}" srcOrd="2" destOrd="0" presId="urn:microsoft.com/office/officeart/2005/8/layout/hierarchy1"/>
    <dgm:cxn modelId="{C662D450-7BCA-4B95-9298-212397BE865B}" type="presParOf" srcId="{FC895E7B-A41A-499D-8BD3-F48B43592614}" destId="{83749DAB-553E-472F-85AD-BF8A8829AC86}" srcOrd="0" destOrd="0" presId="urn:microsoft.com/office/officeart/2005/8/layout/hierarchy1"/>
    <dgm:cxn modelId="{1E4ACD34-3733-49E6-A8E9-C36FDF68EEA1}" type="presParOf" srcId="{83749DAB-553E-472F-85AD-BF8A8829AC86}" destId="{6D4E10D7-E52A-433C-B711-1B337504FF4E}" srcOrd="0" destOrd="0" presId="urn:microsoft.com/office/officeart/2005/8/layout/hierarchy1"/>
    <dgm:cxn modelId="{4D8C6108-EFE4-43C8-8E14-B2352628CE6A}" type="presParOf" srcId="{83749DAB-553E-472F-85AD-BF8A8829AC86}" destId="{F8EABAB1-FC5B-43AB-A666-8EA4D059C664}" srcOrd="1" destOrd="0" presId="urn:microsoft.com/office/officeart/2005/8/layout/hierarchy1"/>
    <dgm:cxn modelId="{3AD538F3-66E2-4241-BD63-601DA235FF5A}" type="presParOf" srcId="{FC895E7B-A41A-499D-8BD3-F48B43592614}" destId="{89D5F23A-9BDF-4B08-A3FE-983EA364F1A9}"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9ABD88-0B1C-40F6-A871-F4C9A05CB59E}" type="doc">
      <dgm:prSet loTypeId="urn:microsoft.com/office/officeart/2005/8/layout/vProcess5" loCatId="process" qsTypeId="urn:microsoft.com/office/officeart/2005/8/quickstyle/simple4" qsCatId="simple" csTypeId="urn:microsoft.com/office/officeart/2005/8/colors/colorful5" csCatId="colorful" phldr="1"/>
      <dgm:spPr/>
      <dgm:t>
        <a:bodyPr/>
        <a:lstStyle/>
        <a:p>
          <a:endParaRPr lang="en-US"/>
        </a:p>
      </dgm:t>
    </dgm:pt>
    <dgm:pt modelId="{A81CA25D-E071-4E40-8E1F-E4A56DD05E5C}">
      <dgm:prSet/>
      <dgm:spPr/>
      <dgm:t>
        <a:bodyPr/>
        <a:lstStyle/>
        <a:p>
          <a:r>
            <a:rPr lang="en-US" dirty="0"/>
            <a:t>Becky comes to work 2 hours late (again) and looks like she has been crying </a:t>
          </a:r>
        </a:p>
      </dgm:t>
    </dgm:pt>
    <dgm:pt modelId="{D220B43D-F633-4BE3-B884-6BAEB772BE61}" type="parTrans" cxnId="{9D542302-FC81-4CB4-BCB3-F48AC30BDB1A}">
      <dgm:prSet/>
      <dgm:spPr/>
      <dgm:t>
        <a:bodyPr/>
        <a:lstStyle/>
        <a:p>
          <a:endParaRPr lang="en-US"/>
        </a:p>
      </dgm:t>
    </dgm:pt>
    <dgm:pt modelId="{39242010-5407-42BF-89F4-0FFEAAE8652B}" type="sibTrans" cxnId="{9D542302-FC81-4CB4-BCB3-F48AC30BDB1A}">
      <dgm:prSet/>
      <dgm:spPr/>
      <dgm:t>
        <a:bodyPr/>
        <a:lstStyle/>
        <a:p>
          <a:endParaRPr lang="en-US" dirty="0"/>
        </a:p>
      </dgm:t>
    </dgm:pt>
    <dgm:pt modelId="{88C992C8-E895-40F1-A9BC-4C0E4D762D19}">
      <dgm:prSet/>
      <dgm:spPr/>
      <dgm:t>
        <a:bodyPr/>
        <a:lstStyle/>
        <a:p>
          <a:r>
            <a:rPr lang="en-US" dirty="0"/>
            <a:t>You have reason to know that she has just gone through a messy break up with Lenny </a:t>
          </a:r>
        </a:p>
      </dgm:t>
    </dgm:pt>
    <dgm:pt modelId="{88194F3D-1B5C-413C-85EE-477848D28821}" type="parTrans" cxnId="{3F66ED83-F558-4850-B681-F364E4CF61C6}">
      <dgm:prSet/>
      <dgm:spPr/>
      <dgm:t>
        <a:bodyPr/>
        <a:lstStyle/>
        <a:p>
          <a:endParaRPr lang="en-US"/>
        </a:p>
      </dgm:t>
    </dgm:pt>
    <dgm:pt modelId="{FD6CE887-5844-4970-98FE-83FC03C7590E}" type="sibTrans" cxnId="{3F66ED83-F558-4850-B681-F364E4CF61C6}">
      <dgm:prSet/>
      <dgm:spPr/>
      <dgm:t>
        <a:bodyPr/>
        <a:lstStyle/>
        <a:p>
          <a:endParaRPr lang="en-US" dirty="0"/>
        </a:p>
      </dgm:t>
    </dgm:pt>
    <dgm:pt modelId="{470F423D-08E1-4D75-A059-2D912852EA5B}">
      <dgm:prSet/>
      <dgm:spPr/>
      <dgm:t>
        <a:bodyPr/>
        <a:lstStyle/>
        <a:p>
          <a:r>
            <a:rPr lang="en-US" dirty="0"/>
            <a:t>What do you do</a:t>
          </a:r>
        </a:p>
      </dgm:t>
    </dgm:pt>
    <dgm:pt modelId="{8BE5B32F-E5A2-4407-98C7-2705755A77F0}" type="parTrans" cxnId="{8F9AC459-8DCA-489C-8522-11356FB0A90B}">
      <dgm:prSet/>
      <dgm:spPr/>
      <dgm:t>
        <a:bodyPr/>
        <a:lstStyle/>
        <a:p>
          <a:endParaRPr lang="en-US"/>
        </a:p>
      </dgm:t>
    </dgm:pt>
    <dgm:pt modelId="{5761BF3A-1ACD-455E-9173-C03292BA6EDE}" type="sibTrans" cxnId="{8F9AC459-8DCA-489C-8522-11356FB0A90B}">
      <dgm:prSet/>
      <dgm:spPr/>
      <dgm:t>
        <a:bodyPr/>
        <a:lstStyle/>
        <a:p>
          <a:endParaRPr lang="en-US"/>
        </a:p>
      </dgm:t>
    </dgm:pt>
    <dgm:pt modelId="{1146323B-BB04-4208-9491-4E75564FCD14}">
      <dgm:prSet/>
      <dgm:spPr/>
      <dgm:t>
        <a:bodyPr/>
        <a:lstStyle/>
        <a:p>
          <a:endParaRPr lang="en-US" dirty="0"/>
        </a:p>
      </dgm:t>
    </dgm:pt>
    <dgm:pt modelId="{AB74B3C4-8195-458D-AE2A-04957B71806D}" type="parTrans" cxnId="{93AE8FBE-0B12-4156-9E5C-5FE9CC263AE2}">
      <dgm:prSet/>
      <dgm:spPr/>
      <dgm:t>
        <a:bodyPr/>
        <a:lstStyle/>
        <a:p>
          <a:endParaRPr lang="en-US"/>
        </a:p>
      </dgm:t>
    </dgm:pt>
    <dgm:pt modelId="{D56D8B74-EE42-473E-8533-46349686CC24}" type="sibTrans" cxnId="{93AE8FBE-0B12-4156-9E5C-5FE9CC263AE2}">
      <dgm:prSet/>
      <dgm:spPr/>
      <dgm:t>
        <a:bodyPr/>
        <a:lstStyle/>
        <a:p>
          <a:endParaRPr lang="en-US"/>
        </a:p>
      </dgm:t>
    </dgm:pt>
    <dgm:pt modelId="{3DCF1D47-33E1-4B54-B491-5B13D703E31B}" type="pres">
      <dgm:prSet presAssocID="{D99ABD88-0B1C-40F6-A871-F4C9A05CB59E}" presName="outerComposite" presStyleCnt="0">
        <dgm:presLayoutVars>
          <dgm:chMax val="5"/>
          <dgm:dir/>
          <dgm:resizeHandles val="exact"/>
        </dgm:presLayoutVars>
      </dgm:prSet>
      <dgm:spPr/>
      <dgm:t>
        <a:bodyPr/>
        <a:lstStyle/>
        <a:p>
          <a:endParaRPr lang="en-US"/>
        </a:p>
      </dgm:t>
    </dgm:pt>
    <dgm:pt modelId="{90074319-D059-45D3-92FB-C885E8A0C03D}" type="pres">
      <dgm:prSet presAssocID="{D99ABD88-0B1C-40F6-A871-F4C9A05CB59E}" presName="dummyMaxCanvas" presStyleCnt="0">
        <dgm:presLayoutVars/>
      </dgm:prSet>
      <dgm:spPr/>
    </dgm:pt>
    <dgm:pt modelId="{B61470B0-868F-4F93-B366-A4FD26EB0930}" type="pres">
      <dgm:prSet presAssocID="{D99ABD88-0B1C-40F6-A871-F4C9A05CB59E}" presName="ThreeNodes_1" presStyleLbl="node1" presStyleIdx="0" presStyleCnt="3">
        <dgm:presLayoutVars>
          <dgm:bulletEnabled val="1"/>
        </dgm:presLayoutVars>
      </dgm:prSet>
      <dgm:spPr/>
      <dgm:t>
        <a:bodyPr/>
        <a:lstStyle/>
        <a:p>
          <a:endParaRPr lang="en-US"/>
        </a:p>
      </dgm:t>
    </dgm:pt>
    <dgm:pt modelId="{BCB62600-6684-48C7-9EEF-BD8E393B2BA1}" type="pres">
      <dgm:prSet presAssocID="{D99ABD88-0B1C-40F6-A871-F4C9A05CB59E}" presName="ThreeNodes_2" presStyleLbl="node1" presStyleIdx="1" presStyleCnt="3">
        <dgm:presLayoutVars>
          <dgm:bulletEnabled val="1"/>
        </dgm:presLayoutVars>
      </dgm:prSet>
      <dgm:spPr/>
      <dgm:t>
        <a:bodyPr/>
        <a:lstStyle/>
        <a:p>
          <a:endParaRPr lang="en-US"/>
        </a:p>
      </dgm:t>
    </dgm:pt>
    <dgm:pt modelId="{55A56CCC-712B-410E-997B-A6BFC29F005F}" type="pres">
      <dgm:prSet presAssocID="{D99ABD88-0B1C-40F6-A871-F4C9A05CB59E}" presName="ThreeNodes_3" presStyleLbl="node1" presStyleIdx="2" presStyleCnt="3">
        <dgm:presLayoutVars>
          <dgm:bulletEnabled val="1"/>
        </dgm:presLayoutVars>
      </dgm:prSet>
      <dgm:spPr/>
      <dgm:t>
        <a:bodyPr/>
        <a:lstStyle/>
        <a:p>
          <a:endParaRPr lang="en-US"/>
        </a:p>
      </dgm:t>
    </dgm:pt>
    <dgm:pt modelId="{04E488DF-CE58-422D-B900-0BAAB1E6338E}" type="pres">
      <dgm:prSet presAssocID="{D99ABD88-0B1C-40F6-A871-F4C9A05CB59E}" presName="ThreeConn_1-2" presStyleLbl="fgAccFollowNode1" presStyleIdx="0" presStyleCnt="2">
        <dgm:presLayoutVars>
          <dgm:bulletEnabled val="1"/>
        </dgm:presLayoutVars>
      </dgm:prSet>
      <dgm:spPr/>
      <dgm:t>
        <a:bodyPr/>
        <a:lstStyle/>
        <a:p>
          <a:endParaRPr lang="en-US"/>
        </a:p>
      </dgm:t>
    </dgm:pt>
    <dgm:pt modelId="{BF985893-3082-4C5E-B4CE-F66E90C13577}" type="pres">
      <dgm:prSet presAssocID="{D99ABD88-0B1C-40F6-A871-F4C9A05CB59E}" presName="ThreeConn_2-3" presStyleLbl="fgAccFollowNode1" presStyleIdx="1" presStyleCnt="2">
        <dgm:presLayoutVars>
          <dgm:bulletEnabled val="1"/>
        </dgm:presLayoutVars>
      </dgm:prSet>
      <dgm:spPr/>
      <dgm:t>
        <a:bodyPr/>
        <a:lstStyle/>
        <a:p>
          <a:endParaRPr lang="en-US"/>
        </a:p>
      </dgm:t>
    </dgm:pt>
    <dgm:pt modelId="{14CEAB45-E251-4859-919B-6EE74259EE22}" type="pres">
      <dgm:prSet presAssocID="{D99ABD88-0B1C-40F6-A871-F4C9A05CB59E}" presName="ThreeNodes_1_text" presStyleLbl="node1" presStyleIdx="2" presStyleCnt="3">
        <dgm:presLayoutVars>
          <dgm:bulletEnabled val="1"/>
        </dgm:presLayoutVars>
      </dgm:prSet>
      <dgm:spPr/>
      <dgm:t>
        <a:bodyPr/>
        <a:lstStyle/>
        <a:p>
          <a:endParaRPr lang="en-US"/>
        </a:p>
      </dgm:t>
    </dgm:pt>
    <dgm:pt modelId="{1CC22A26-88A8-4C63-9104-25B2BE063657}" type="pres">
      <dgm:prSet presAssocID="{D99ABD88-0B1C-40F6-A871-F4C9A05CB59E}" presName="ThreeNodes_2_text" presStyleLbl="node1" presStyleIdx="2" presStyleCnt="3">
        <dgm:presLayoutVars>
          <dgm:bulletEnabled val="1"/>
        </dgm:presLayoutVars>
      </dgm:prSet>
      <dgm:spPr/>
      <dgm:t>
        <a:bodyPr/>
        <a:lstStyle/>
        <a:p>
          <a:endParaRPr lang="en-US"/>
        </a:p>
      </dgm:t>
    </dgm:pt>
    <dgm:pt modelId="{97CC1DC1-6952-403D-AE16-A2D434569A57}" type="pres">
      <dgm:prSet presAssocID="{D99ABD88-0B1C-40F6-A871-F4C9A05CB59E}" presName="ThreeNodes_3_text" presStyleLbl="node1" presStyleIdx="2" presStyleCnt="3">
        <dgm:presLayoutVars>
          <dgm:bulletEnabled val="1"/>
        </dgm:presLayoutVars>
      </dgm:prSet>
      <dgm:spPr/>
      <dgm:t>
        <a:bodyPr/>
        <a:lstStyle/>
        <a:p>
          <a:endParaRPr lang="en-US"/>
        </a:p>
      </dgm:t>
    </dgm:pt>
  </dgm:ptLst>
  <dgm:cxnLst>
    <dgm:cxn modelId="{E43405DA-39B9-4650-A87E-9B68FCE2B6A3}" type="presOf" srcId="{470F423D-08E1-4D75-A059-2D912852EA5B}" destId="{55A56CCC-712B-410E-997B-A6BFC29F005F}" srcOrd="0" destOrd="0" presId="urn:microsoft.com/office/officeart/2005/8/layout/vProcess5"/>
    <dgm:cxn modelId="{9DA18146-4977-4C62-9D1D-66438E97FFFB}" type="presOf" srcId="{88C992C8-E895-40F1-A9BC-4C0E4D762D19}" destId="{BCB62600-6684-48C7-9EEF-BD8E393B2BA1}" srcOrd="0" destOrd="0" presId="urn:microsoft.com/office/officeart/2005/8/layout/vProcess5"/>
    <dgm:cxn modelId="{D3F24D71-3850-416F-A1CD-EDA8C3D5A7DD}" type="presOf" srcId="{1146323B-BB04-4208-9491-4E75564FCD14}" destId="{97CC1DC1-6952-403D-AE16-A2D434569A57}" srcOrd="1" destOrd="1" presId="urn:microsoft.com/office/officeart/2005/8/layout/vProcess5"/>
    <dgm:cxn modelId="{9E687B8E-8121-40CB-9B64-0AE6FA161A1C}" type="presOf" srcId="{A81CA25D-E071-4E40-8E1F-E4A56DD05E5C}" destId="{B61470B0-868F-4F93-B366-A4FD26EB0930}" srcOrd="0" destOrd="0" presId="urn:microsoft.com/office/officeart/2005/8/layout/vProcess5"/>
    <dgm:cxn modelId="{3F66ED83-F558-4850-B681-F364E4CF61C6}" srcId="{D99ABD88-0B1C-40F6-A871-F4C9A05CB59E}" destId="{88C992C8-E895-40F1-A9BC-4C0E4D762D19}" srcOrd="1" destOrd="0" parTransId="{88194F3D-1B5C-413C-85EE-477848D28821}" sibTransId="{FD6CE887-5844-4970-98FE-83FC03C7590E}"/>
    <dgm:cxn modelId="{B348B553-8DD3-474D-9C49-A3662508076D}" type="presOf" srcId="{470F423D-08E1-4D75-A059-2D912852EA5B}" destId="{97CC1DC1-6952-403D-AE16-A2D434569A57}" srcOrd="1" destOrd="0" presId="urn:microsoft.com/office/officeart/2005/8/layout/vProcess5"/>
    <dgm:cxn modelId="{8F9AC459-8DCA-489C-8522-11356FB0A90B}" srcId="{D99ABD88-0B1C-40F6-A871-F4C9A05CB59E}" destId="{470F423D-08E1-4D75-A059-2D912852EA5B}" srcOrd="2" destOrd="0" parTransId="{8BE5B32F-E5A2-4407-98C7-2705755A77F0}" sibTransId="{5761BF3A-1ACD-455E-9173-C03292BA6EDE}"/>
    <dgm:cxn modelId="{93AE8FBE-0B12-4156-9E5C-5FE9CC263AE2}" srcId="{470F423D-08E1-4D75-A059-2D912852EA5B}" destId="{1146323B-BB04-4208-9491-4E75564FCD14}" srcOrd="0" destOrd="0" parTransId="{AB74B3C4-8195-458D-AE2A-04957B71806D}" sibTransId="{D56D8B74-EE42-473E-8533-46349686CC24}"/>
    <dgm:cxn modelId="{B3E59594-D85F-4A15-9E84-6F6FA3788A1F}" type="presOf" srcId="{FD6CE887-5844-4970-98FE-83FC03C7590E}" destId="{BF985893-3082-4C5E-B4CE-F66E90C13577}" srcOrd="0" destOrd="0" presId="urn:microsoft.com/office/officeart/2005/8/layout/vProcess5"/>
    <dgm:cxn modelId="{4CF34AB0-F2EB-4EAA-81D6-35E4D2516AFF}" type="presOf" srcId="{D99ABD88-0B1C-40F6-A871-F4C9A05CB59E}" destId="{3DCF1D47-33E1-4B54-B491-5B13D703E31B}" srcOrd="0" destOrd="0" presId="urn:microsoft.com/office/officeart/2005/8/layout/vProcess5"/>
    <dgm:cxn modelId="{9D542302-FC81-4CB4-BCB3-F48AC30BDB1A}" srcId="{D99ABD88-0B1C-40F6-A871-F4C9A05CB59E}" destId="{A81CA25D-E071-4E40-8E1F-E4A56DD05E5C}" srcOrd="0" destOrd="0" parTransId="{D220B43D-F633-4BE3-B884-6BAEB772BE61}" sibTransId="{39242010-5407-42BF-89F4-0FFEAAE8652B}"/>
    <dgm:cxn modelId="{ADC7A775-EA10-481F-91B8-586344659C20}" type="presOf" srcId="{39242010-5407-42BF-89F4-0FFEAAE8652B}" destId="{04E488DF-CE58-422D-B900-0BAAB1E6338E}" srcOrd="0" destOrd="0" presId="urn:microsoft.com/office/officeart/2005/8/layout/vProcess5"/>
    <dgm:cxn modelId="{CB747D86-BB13-45CC-9FC4-7C7363723DB5}" type="presOf" srcId="{88C992C8-E895-40F1-A9BC-4C0E4D762D19}" destId="{1CC22A26-88A8-4C63-9104-25B2BE063657}" srcOrd="1" destOrd="0" presId="urn:microsoft.com/office/officeart/2005/8/layout/vProcess5"/>
    <dgm:cxn modelId="{94D3B334-85A4-4E0B-BF59-71D9609D77C1}" type="presOf" srcId="{1146323B-BB04-4208-9491-4E75564FCD14}" destId="{55A56CCC-712B-410E-997B-A6BFC29F005F}" srcOrd="0" destOrd="1" presId="urn:microsoft.com/office/officeart/2005/8/layout/vProcess5"/>
    <dgm:cxn modelId="{E4ED6F74-1DB8-4303-973F-F7D2A66A8057}" type="presOf" srcId="{A81CA25D-E071-4E40-8E1F-E4A56DD05E5C}" destId="{14CEAB45-E251-4859-919B-6EE74259EE22}" srcOrd="1" destOrd="0" presId="urn:microsoft.com/office/officeart/2005/8/layout/vProcess5"/>
    <dgm:cxn modelId="{D466FC73-E931-4819-B0AD-787099FCFE09}" type="presParOf" srcId="{3DCF1D47-33E1-4B54-B491-5B13D703E31B}" destId="{90074319-D059-45D3-92FB-C885E8A0C03D}" srcOrd="0" destOrd="0" presId="urn:microsoft.com/office/officeart/2005/8/layout/vProcess5"/>
    <dgm:cxn modelId="{0AA0CF9C-71CC-4391-918B-D2CFCEF88FBD}" type="presParOf" srcId="{3DCF1D47-33E1-4B54-B491-5B13D703E31B}" destId="{B61470B0-868F-4F93-B366-A4FD26EB0930}" srcOrd="1" destOrd="0" presId="urn:microsoft.com/office/officeart/2005/8/layout/vProcess5"/>
    <dgm:cxn modelId="{734BDA46-8F22-4A7B-8D0F-5D066A721B2F}" type="presParOf" srcId="{3DCF1D47-33E1-4B54-B491-5B13D703E31B}" destId="{BCB62600-6684-48C7-9EEF-BD8E393B2BA1}" srcOrd="2" destOrd="0" presId="urn:microsoft.com/office/officeart/2005/8/layout/vProcess5"/>
    <dgm:cxn modelId="{4088C4C6-B152-4ED2-AE03-9CEC9BCE04B4}" type="presParOf" srcId="{3DCF1D47-33E1-4B54-B491-5B13D703E31B}" destId="{55A56CCC-712B-410E-997B-A6BFC29F005F}" srcOrd="3" destOrd="0" presId="urn:microsoft.com/office/officeart/2005/8/layout/vProcess5"/>
    <dgm:cxn modelId="{51501175-3D90-40B2-9223-F5952B27C681}" type="presParOf" srcId="{3DCF1D47-33E1-4B54-B491-5B13D703E31B}" destId="{04E488DF-CE58-422D-B900-0BAAB1E6338E}" srcOrd="4" destOrd="0" presId="urn:microsoft.com/office/officeart/2005/8/layout/vProcess5"/>
    <dgm:cxn modelId="{B330A04F-C331-446E-AE91-73CC37A75F31}" type="presParOf" srcId="{3DCF1D47-33E1-4B54-B491-5B13D703E31B}" destId="{BF985893-3082-4C5E-B4CE-F66E90C13577}" srcOrd="5" destOrd="0" presId="urn:microsoft.com/office/officeart/2005/8/layout/vProcess5"/>
    <dgm:cxn modelId="{96C8B41E-DB28-4620-89D8-2402B03B640B}" type="presParOf" srcId="{3DCF1D47-33E1-4B54-B491-5B13D703E31B}" destId="{14CEAB45-E251-4859-919B-6EE74259EE22}" srcOrd="6" destOrd="0" presId="urn:microsoft.com/office/officeart/2005/8/layout/vProcess5"/>
    <dgm:cxn modelId="{4734FBDB-376A-44CC-B746-B2288AE29193}" type="presParOf" srcId="{3DCF1D47-33E1-4B54-B491-5B13D703E31B}" destId="{1CC22A26-88A8-4C63-9104-25B2BE063657}" srcOrd="7" destOrd="0" presId="urn:microsoft.com/office/officeart/2005/8/layout/vProcess5"/>
    <dgm:cxn modelId="{20676C2C-C6FF-4E08-9B07-BD97712F9EC2}" type="presParOf" srcId="{3DCF1D47-33E1-4B54-B491-5B13D703E31B}" destId="{97CC1DC1-6952-403D-AE16-A2D434569A57}" srcOrd="8"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D7B3FBF-BC82-4F20-A545-81A677D45289}" type="doc">
      <dgm:prSet loTypeId="urn:microsoft.com/office/officeart/2016/7/layout/VerticalDownArrowProcess" loCatId="process" qsTypeId="urn:microsoft.com/office/officeart/2005/8/quickstyle/simple4" qsCatId="simple" csTypeId="urn:microsoft.com/office/officeart/2005/8/colors/colorful5" csCatId="colorful"/>
      <dgm:spPr/>
      <dgm:t>
        <a:bodyPr/>
        <a:lstStyle/>
        <a:p>
          <a:endParaRPr lang="en-US"/>
        </a:p>
      </dgm:t>
    </dgm:pt>
    <dgm:pt modelId="{49A07AE6-532E-4690-830F-661B83BB22AE}">
      <dgm:prSet/>
      <dgm:spPr/>
      <dgm:t>
        <a:bodyPr/>
        <a:lstStyle/>
        <a:p>
          <a:r>
            <a:rPr lang="en-US" dirty="0"/>
            <a:t>Remind</a:t>
          </a:r>
        </a:p>
      </dgm:t>
    </dgm:pt>
    <dgm:pt modelId="{01E5804A-DB38-435C-8AD6-818927625F05}" type="parTrans" cxnId="{41F8ECC6-7D69-4BE8-9B24-77B10E6615E8}">
      <dgm:prSet/>
      <dgm:spPr/>
      <dgm:t>
        <a:bodyPr/>
        <a:lstStyle/>
        <a:p>
          <a:endParaRPr lang="en-US"/>
        </a:p>
      </dgm:t>
    </dgm:pt>
    <dgm:pt modelId="{B3F0E359-64D5-411D-B238-F7AEF76B14CD}" type="sibTrans" cxnId="{41F8ECC6-7D69-4BE8-9B24-77B10E6615E8}">
      <dgm:prSet/>
      <dgm:spPr/>
      <dgm:t>
        <a:bodyPr/>
        <a:lstStyle/>
        <a:p>
          <a:endParaRPr lang="en-US"/>
        </a:p>
      </dgm:t>
    </dgm:pt>
    <dgm:pt modelId="{C2BF5B96-4640-4D05-B76A-C526DEDEFD33}">
      <dgm:prSet/>
      <dgm:spPr/>
      <dgm:t>
        <a:bodyPr/>
        <a:lstStyle/>
        <a:p>
          <a:r>
            <a:rPr lang="en-US" dirty="0"/>
            <a:t>Remind your employee that they are not expendable and are valued</a:t>
          </a:r>
        </a:p>
      </dgm:t>
    </dgm:pt>
    <dgm:pt modelId="{D9EB359A-004F-4243-B33B-D4FA751EEC0A}" type="parTrans" cxnId="{B005A2FC-7594-409A-881B-65A3D2C93233}">
      <dgm:prSet/>
      <dgm:spPr/>
      <dgm:t>
        <a:bodyPr/>
        <a:lstStyle/>
        <a:p>
          <a:endParaRPr lang="en-US"/>
        </a:p>
      </dgm:t>
    </dgm:pt>
    <dgm:pt modelId="{EB2D434D-D4DE-4873-8E55-22A6D92180F8}" type="sibTrans" cxnId="{B005A2FC-7594-409A-881B-65A3D2C93233}">
      <dgm:prSet/>
      <dgm:spPr/>
      <dgm:t>
        <a:bodyPr/>
        <a:lstStyle/>
        <a:p>
          <a:endParaRPr lang="en-US"/>
        </a:p>
      </dgm:t>
    </dgm:pt>
    <dgm:pt modelId="{E1BEBD22-AE29-4D04-8D3A-F52F63319A9F}">
      <dgm:prSet/>
      <dgm:spPr/>
      <dgm:t>
        <a:bodyPr/>
        <a:lstStyle/>
        <a:p>
          <a:r>
            <a:rPr lang="en-US" dirty="0"/>
            <a:t>Acknowledge</a:t>
          </a:r>
        </a:p>
      </dgm:t>
    </dgm:pt>
    <dgm:pt modelId="{D1AB8347-DDF9-4369-99CB-6C43C84EA0EB}" type="parTrans" cxnId="{D7524709-6A20-4AD8-9F19-94FEEB8976D8}">
      <dgm:prSet/>
      <dgm:spPr/>
      <dgm:t>
        <a:bodyPr/>
        <a:lstStyle/>
        <a:p>
          <a:endParaRPr lang="en-US"/>
        </a:p>
      </dgm:t>
    </dgm:pt>
    <dgm:pt modelId="{B4406ABE-D34E-4562-90A6-BDD653F0E970}" type="sibTrans" cxnId="{D7524709-6A20-4AD8-9F19-94FEEB8976D8}">
      <dgm:prSet/>
      <dgm:spPr/>
      <dgm:t>
        <a:bodyPr/>
        <a:lstStyle/>
        <a:p>
          <a:endParaRPr lang="en-US"/>
        </a:p>
      </dgm:t>
    </dgm:pt>
    <dgm:pt modelId="{78A68CF9-BCDD-41E2-AC7A-A737EB00AF14}">
      <dgm:prSet/>
      <dgm:spPr/>
      <dgm:t>
        <a:bodyPr/>
        <a:lstStyle/>
        <a:p>
          <a:r>
            <a:rPr lang="en-US" dirty="0"/>
            <a:t>Acknowledge that you recognize what the employee is going through</a:t>
          </a:r>
        </a:p>
      </dgm:t>
    </dgm:pt>
    <dgm:pt modelId="{8062FB7A-7CD5-44C6-97AE-C5F059C7238A}" type="parTrans" cxnId="{18B04879-785F-4094-8DAC-4D90D36C21BE}">
      <dgm:prSet/>
      <dgm:spPr/>
      <dgm:t>
        <a:bodyPr/>
        <a:lstStyle/>
        <a:p>
          <a:endParaRPr lang="en-US"/>
        </a:p>
      </dgm:t>
    </dgm:pt>
    <dgm:pt modelId="{9F4339E1-3FF0-463F-BBD7-2EFF7EA916D5}" type="sibTrans" cxnId="{18B04879-785F-4094-8DAC-4D90D36C21BE}">
      <dgm:prSet/>
      <dgm:spPr/>
      <dgm:t>
        <a:bodyPr/>
        <a:lstStyle/>
        <a:p>
          <a:endParaRPr lang="en-US"/>
        </a:p>
      </dgm:t>
    </dgm:pt>
    <dgm:pt modelId="{51033692-0922-40C6-A5F7-C4F9551E2E3B}">
      <dgm:prSet/>
      <dgm:spPr/>
      <dgm:t>
        <a:bodyPr/>
        <a:lstStyle/>
        <a:p>
          <a:r>
            <a:rPr lang="en-US" dirty="0"/>
            <a:t>Find out</a:t>
          </a:r>
        </a:p>
      </dgm:t>
    </dgm:pt>
    <dgm:pt modelId="{6F5D5F16-589B-461D-9C28-7E97A6C88E2F}" type="parTrans" cxnId="{92985CD0-65B8-4E93-91BF-9CEEF4B65152}">
      <dgm:prSet/>
      <dgm:spPr/>
      <dgm:t>
        <a:bodyPr/>
        <a:lstStyle/>
        <a:p>
          <a:endParaRPr lang="en-US"/>
        </a:p>
      </dgm:t>
    </dgm:pt>
    <dgm:pt modelId="{308AEBD5-AFF6-4057-8F96-4745CF6380D7}" type="sibTrans" cxnId="{92985CD0-65B8-4E93-91BF-9CEEF4B65152}">
      <dgm:prSet/>
      <dgm:spPr/>
      <dgm:t>
        <a:bodyPr/>
        <a:lstStyle/>
        <a:p>
          <a:endParaRPr lang="en-US"/>
        </a:p>
      </dgm:t>
    </dgm:pt>
    <dgm:pt modelId="{C5B9B745-2A50-437B-A74B-0508E6CE7DA3}">
      <dgm:prSet/>
      <dgm:spPr/>
      <dgm:t>
        <a:bodyPr/>
        <a:lstStyle/>
        <a:p>
          <a:r>
            <a:rPr lang="en-US" dirty="0"/>
            <a:t>Find out what accommodations you can provide to help the employee meet their job expectations  </a:t>
          </a:r>
        </a:p>
      </dgm:t>
    </dgm:pt>
    <dgm:pt modelId="{2155C486-4C21-4AA7-BC52-7720AFC2D48E}" type="parTrans" cxnId="{8E293567-3F15-4B61-8A21-455D1BC19EB2}">
      <dgm:prSet/>
      <dgm:spPr/>
      <dgm:t>
        <a:bodyPr/>
        <a:lstStyle/>
        <a:p>
          <a:endParaRPr lang="en-US"/>
        </a:p>
      </dgm:t>
    </dgm:pt>
    <dgm:pt modelId="{71861793-1605-4F98-B635-B516D6647D73}" type="sibTrans" cxnId="{8E293567-3F15-4B61-8A21-455D1BC19EB2}">
      <dgm:prSet/>
      <dgm:spPr/>
      <dgm:t>
        <a:bodyPr/>
        <a:lstStyle/>
        <a:p>
          <a:endParaRPr lang="en-US"/>
        </a:p>
      </dgm:t>
    </dgm:pt>
    <dgm:pt modelId="{C4339C26-756C-4F52-9BF3-6F6518953CFC}" type="pres">
      <dgm:prSet presAssocID="{7D7B3FBF-BC82-4F20-A545-81A677D45289}" presName="Name0" presStyleCnt="0">
        <dgm:presLayoutVars>
          <dgm:dir/>
          <dgm:animLvl val="lvl"/>
          <dgm:resizeHandles val="exact"/>
        </dgm:presLayoutVars>
      </dgm:prSet>
      <dgm:spPr/>
      <dgm:t>
        <a:bodyPr/>
        <a:lstStyle/>
        <a:p>
          <a:endParaRPr lang="en-US"/>
        </a:p>
      </dgm:t>
    </dgm:pt>
    <dgm:pt modelId="{8B73B304-C714-4E66-AD2F-730360F6DF63}" type="pres">
      <dgm:prSet presAssocID="{51033692-0922-40C6-A5F7-C4F9551E2E3B}" presName="boxAndChildren" presStyleCnt="0"/>
      <dgm:spPr/>
    </dgm:pt>
    <dgm:pt modelId="{01A821AB-A33A-4604-B936-8294C7C148C9}" type="pres">
      <dgm:prSet presAssocID="{51033692-0922-40C6-A5F7-C4F9551E2E3B}" presName="parentTextBox" presStyleLbl="alignNode1" presStyleIdx="0" presStyleCnt="3"/>
      <dgm:spPr/>
      <dgm:t>
        <a:bodyPr/>
        <a:lstStyle/>
        <a:p>
          <a:endParaRPr lang="en-US"/>
        </a:p>
      </dgm:t>
    </dgm:pt>
    <dgm:pt modelId="{75D441AB-66A3-4493-BC5F-37E6AAE106E0}" type="pres">
      <dgm:prSet presAssocID="{51033692-0922-40C6-A5F7-C4F9551E2E3B}" presName="descendantBox" presStyleLbl="bgAccFollowNode1" presStyleIdx="0" presStyleCnt="3"/>
      <dgm:spPr/>
      <dgm:t>
        <a:bodyPr/>
        <a:lstStyle/>
        <a:p>
          <a:endParaRPr lang="en-US"/>
        </a:p>
      </dgm:t>
    </dgm:pt>
    <dgm:pt modelId="{1EDEDDC7-39EA-4B6E-8C1E-E83B0D9C99B3}" type="pres">
      <dgm:prSet presAssocID="{B4406ABE-D34E-4562-90A6-BDD653F0E970}" presName="sp" presStyleCnt="0"/>
      <dgm:spPr/>
    </dgm:pt>
    <dgm:pt modelId="{D23B13FC-9481-4559-B761-BB1D4C68B635}" type="pres">
      <dgm:prSet presAssocID="{E1BEBD22-AE29-4D04-8D3A-F52F63319A9F}" presName="arrowAndChildren" presStyleCnt="0"/>
      <dgm:spPr/>
    </dgm:pt>
    <dgm:pt modelId="{BFE16CCA-8E3C-44EA-B4A7-E33601B5C758}" type="pres">
      <dgm:prSet presAssocID="{E1BEBD22-AE29-4D04-8D3A-F52F63319A9F}" presName="parentTextArrow" presStyleLbl="node1" presStyleIdx="0" presStyleCnt="0"/>
      <dgm:spPr/>
      <dgm:t>
        <a:bodyPr/>
        <a:lstStyle/>
        <a:p>
          <a:endParaRPr lang="en-US"/>
        </a:p>
      </dgm:t>
    </dgm:pt>
    <dgm:pt modelId="{78D42E06-CA99-41D9-B39F-FF688CFC824E}" type="pres">
      <dgm:prSet presAssocID="{E1BEBD22-AE29-4D04-8D3A-F52F63319A9F}" presName="arrow" presStyleLbl="alignNode1" presStyleIdx="1" presStyleCnt="3"/>
      <dgm:spPr/>
      <dgm:t>
        <a:bodyPr/>
        <a:lstStyle/>
        <a:p>
          <a:endParaRPr lang="en-US"/>
        </a:p>
      </dgm:t>
    </dgm:pt>
    <dgm:pt modelId="{79D4A6C4-9492-4168-AA58-269ED52C099B}" type="pres">
      <dgm:prSet presAssocID="{E1BEBD22-AE29-4D04-8D3A-F52F63319A9F}" presName="descendantArrow" presStyleLbl="bgAccFollowNode1" presStyleIdx="1" presStyleCnt="3"/>
      <dgm:spPr/>
      <dgm:t>
        <a:bodyPr/>
        <a:lstStyle/>
        <a:p>
          <a:endParaRPr lang="en-US"/>
        </a:p>
      </dgm:t>
    </dgm:pt>
    <dgm:pt modelId="{70D6CE61-16DB-4FE6-AC0D-F24E0240CDEF}" type="pres">
      <dgm:prSet presAssocID="{B3F0E359-64D5-411D-B238-F7AEF76B14CD}" presName="sp" presStyleCnt="0"/>
      <dgm:spPr/>
    </dgm:pt>
    <dgm:pt modelId="{157469CA-E521-48FE-B0D8-860259D8E136}" type="pres">
      <dgm:prSet presAssocID="{49A07AE6-532E-4690-830F-661B83BB22AE}" presName="arrowAndChildren" presStyleCnt="0"/>
      <dgm:spPr/>
    </dgm:pt>
    <dgm:pt modelId="{7B80EA48-492E-41F3-A4C6-28BAD86B0EBC}" type="pres">
      <dgm:prSet presAssocID="{49A07AE6-532E-4690-830F-661B83BB22AE}" presName="parentTextArrow" presStyleLbl="node1" presStyleIdx="0" presStyleCnt="0"/>
      <dgm:spPr/>
      <dgm:t>
        <a:bodyPr/>
        <a:lstStyle/>
        <a:p>
          <a:endParaRPr lang="en-US"/>
        </a:p>
      </dgm:t>
    </dgm:pt>
    <dgm:pt modelId="{A4D8B63B-A5A4-4609-A43B-0343BD20C7FE}" type="pres">
      <dgm:prSet presAssocID="{49A07AE6-532E-4690-830F-661B83BB22AE}" presName="arrow" presStyleLbl="alignNode1" presStyleIdx="2" presStyleCnt="3"/>
      <dgm:spPr/>
      <dgm:t>
        <a:bodyPr/>
        <a:lstStyle/>
        <a:p>
          <a:endParaRPr lang="en-US"/>
        </a:p>
      </dgm:t>
    </dgm:pt>
    <dgm:pt modelId="{DFAAB96E-EAC3-4808-A9C0-FA304FE3878C}" type="pres">
      <dgm:prSet presAssocID="{49A07AE6-532E-4690-830F-661B83BB22AE}" presName="descendantArrow" presStyleLbl="bgAccFollowNode1" presStyleIdx="2" presStyleCnt="3"/>
      <dgm:spPr/>
      <dgm:t>
        <a:bodyPr/>
        <a:lstStyle/>
        <a:p>
          <a:endParaRPr lang="en-US"/>
        </a:p>
      </dgm:t>
    </dgm:pt>
  </dgm:ptLst>
  <dgm:cxnLst>
    <dgm:cxn modelId="{EF450065-11FA-4A86-97B7-9AAD181BBFBD}" type="presOf" srcId="{49A07AE6-532E-4690-830F-661B83BB22AE}" destId="{7B80EA48-492E-41F3-A4C6-28BAD86B0EBC}" srcOrd="0" destOrd="0" presId="urn:microsoft.com/office/officeart/2016/7/layout/VerticalDownArrowProcess"/>
    <dgm:cxn modelId="{18B04879-785F-4094-8DAC-4D90D36C21BE}" srcId="{E1BEBD22-AE29-4D04-8D3A-F52F63319A9F}" destId="{78A68CF9-BCDD-41E2-AC7A-A737EB00AF14}" srcOrd="0" destOrd="0" parTransId="{8062FB7A-7CD5-44C6-97AE-C5F059C7238A}" sibTransId="{9F4339E1-3FF0-463F-BBD7-2EFF7EA916D5}"/>
    <dgm:cxn modelId="{25C6004C-D8A5-4A05-92F0-23869AD928A2}" type="presOf" srcId="{49A07AE6-532E-4690-830F-661B83BB22AE}" destId="{A4D8B63B-A5A4-4609-A43B-0343BD20C7FE}" srcOrd="1" destOrd="0" presId="urn:microsoft.com/office/officeart/2016/7/layout/VerticalDownArrowProcess"/>
    <dgm:cxn modelId="{92985CD0-65B8-4E93-91BF-9CEEF4B65152}" srcId="{7D7B3FBF-BC82-4F20-A545-81A677D45289}" destId="{51033692-0922-40C6-A5F7-C4F9551E2E3B}" srcOrd="2" destOrd="0" parTransId="{6F5D5F16-589B-461D-9C28-7E97A6C88E2F}" sibTransId="{308AEBD5-AFF6-4057-8F96-4745CF6380D7}"/>
    <dgm:cxn modelId="{34394CB4-3E7E-46DC-A99A-D011B2D3234B}" type="presOf" srcId="{51033692-0922-40C6-A5F7-C4F9551E2E3B}" destId="{01A821AB-A33A-4604-B936-8294C7C148C9}" srcOrd="0" destOrd="0" presId="urn:microsoft.com/office/officeart/2016/7/layout/VerticalDownArrowProcess"/>
    <dgm:cxn modelId="{C1AB424E-8D76-4079-9B90-514CAEF2963A}" type="presOf" srcId="{78A68CF9-BCDD-41E2-AC7A-A737EB00AF14}" destId="{79D4A6C4-9492-4168-AA58-269ED52C099B}" srcOrd="0" destOrd="0" presId="urn:microsoft.com/office/officeart/2016/7/layout/VerticalDownArrowProcess"/>
    <dgm:cxn modelId="{E3BA15F9-3B4B-49DE-AE5A-9A4C6ACE783B}" type="presOf" srcId="{E1BEBD22-AE29-4D04-8D3A-F52F63319A9F}" destId="{BFE16CCA-8E3C-44EA-B4A7-E33601B5C758}" srcOrd="0" destOrd="0" presId="urn:microsoft.com/office/officeart/2016/7/layout/VerticalDownArrowProcess"/>
    <dgm:cxn modelId="{D7524709-6A20-4AD8-9F19-94FEEB8976D8}" srcId="{7D7B3FBF-BC82-4F20-A545-81A677D45289}" destId="{E1BEBD22-AE29-4D04-8D3A-F52F63319A9F}" srcOrd="1" destOrd="0" parTransId="{D1AB8347-DDF9-4369-99CB-6C43C84EA0EB}" sibTransId="{B4406ABE-D34E-4562-90A6-BDD653F0E970}"/>
    <dgm:cxn modelId="{B005A2FC-7594-409A-881B-65A3D2C93233}" srcId="{49A07AE6-532E-4690-830F-661B83BB22AE}" destId="{C2BF5B96-4640-4D05-B76A-C526DEDEFD33}" srcOrd="0" destOrd="0" parTransId="{D9EB359A-004F-4243-B33B-D4FA751EEC0A}" sibTransId="{EB2D434D-D4DE-4873-8E55-22A6D92180F8}"/>
    <dgm:cxn modelId="{95B9D2CD-8F81-44CC-855E-E55D05F431FE}" type="presOf" srcId="{7D7B3FBF-BC82-4F20-A545-81A677D45289}" destId="{C4339C26-756C-4F52-9BF3-6F6518953CFC}" srcOrd="0" destOrd="0" presId="urn:microsoft.com/office/officeart/2016/7/layout/VerticalDownArrowProcess"/>
    <dgm:cxn modelId="{41F8ECC6-7D69-4BE8-9B24-77B10E6615E8}" srcId="{7D7B3FBF-BC82-4F20-A545-81A677D45289}" destId="{49A07AE6-532E-4690-830F-661B83BB22AE}" srcOrd="0" destOrd="0" parTransId="{01E5804A-DB38-435C-8AD6-818927625F05}" sibTransId="{B3F0E359-64D5-411D-B238-F7AEF76B14CD}"/>
    <dgm:cxn modelId="{E72704B6-5141-4DB0-9F5B-4406E01AAFA0}" type="presOf" srcId="{E1BEBD22-AE29-4D04-8D3A-F52F63319A9F}" destId="{78D42E06-CA99-41D9-B39F-FF688CFC824E}" srcOrd="1" destOrd="0" presId="urn:microsoft.com/office/officeart/2016/7/layout/VerticalDownArrowProcess"/>
    <dgm:cxn modelId="{0092C0ED-557B-4ED2-9FF5-E87BCBA5DF66}" type="presOf" srcId="{C2BF5B96-4640-4D05-B76A-C526DEDEFD33}" destId="{DFAAB96E-EAC3-4808-A9C0-FA304FE3878C}" srcOrd="0" destOrd="0" presId="urn:microsoft.com/office/officeart/2016/7/layout/VerticalDownArrowProcess"/>
    <dgm:cxn modelId="{8E293567-3F15-4B61-8A21-455D1BC19EB2}" srcId="{51033692-0922-40C6-A5F7-C4F9551E2E3B}" destId="{C5B9B745-2A50-437B-A74B-0508E6CE7DA3}" srcOrd="0" destOrd="0" parTransId="{2155C486-4C21-4AA7-BC52-7720AFC2D48E}" sibTransId="{71861793-1605-4F98-B635-B516D6647D73}"/>
    <dgm:cxn modelId="{CCCAAA2D-06D8-4354-88D3-C3E2A34166A7}" type="presOf" srcId="{C5B9B745-2A50-437B-A74B-0508E6CE7DA3}" destId="{75D441AB-66A3-4493-BC5F-37E6AAE106E0}" srcOrd="0" destOrd="0" presId="urn:microsoft.com/office/officeart/2016/7/layout/VerticalDownArrowProcess"/>
    <dgm:cxn modelId="{A7721A19-6AB6-4DBF-AD94-13D06BA8136D}" type="presParOf" srcId="{C4339C26-756C-4F52-9BF3-6F6518953CFC}" destId="{8B73B304-C714-4E66-AD2F-730360F6DF63}" srcOrd="0" destOrd="0" presId="urn:microsoft.com/office/officeart/2016/7/layout/VerticalDownArrowProcess"/>
    <dgm:cxn modelId="{106F37C2-DD2F-4895-80BC-CB71F7EE6C0C}" type="presParOf" srcId="{8B73B304-C714-4E66-AD2F-730360F6DF63}" destId="{01A821AB-A33A-4604-B936-8294C7C148C9}" srcOrd="0" destOrd="0" presId="urn:microsoft.com/office/officeart/2016/7/layout/VerticalDownArrowProcess"/>
    <dgm:cxn modelId="{5710BD59-6C9E-4396-9402-8CCAB92C20A5}" type="presParOf" srcId="{8B73B304-C714-4E66-AD2F-730360F6DF63}" destId="{75D441AB-66A3-4493-BC5F-37E6AAE106E0}" srcOrd="1" destOrd="0" presId="urn:microsoft.com/office/officeart/2016/7/layout/VerticalDownArrowProcess"/>
    <dgm:cxn modelId="{E44FAA84-62D4-466C-B08B-235E36588769}" type="presParOf" srcId="{C4339C26-756C-4F52-9BF3-6F6518953CFC}" destId="{1EDEDDC7-39EA-4B6E-8C1E-E83B0D9C99B3}" srcOrd="1" destOrd="0" presId="urn:microsoft.com/office/officeart/2016/7/layout/VerticalDownArrowProcess"/>
    <dgm:cxn modelId="{E4BB5C78-9812-4FB0-B1D9-FC388DFAFCE6}" type="presParOf" srcId="{C4339C26-756C-4F52-9BF3-6F6518953CFC}" destId="{D23B13FC-9481-4559-B761-BB1D4C68B635}" srcOrd="2" destOrd="0" presId="urn:microsoft.com/office/officeart/2016/7/layout/VerticalDownArrowProcess"/>
    <dgm:cxn modelId="{99386480-F2FA-4F61-9D28-62A19308717C}" type="presParOf" srcId="{D23B13FC-9481-4559-B761-BB1D4C68B635}" destId="{BFE16CCA-8E3C-44EA-B4A7-E33601B5C758}" srcOrd="0" destOrd="0" presId="urn:microsoft.com/office/officeart/2016/7/layout/VerticalDownArrowProcess"/>
    <dgm:cxn modelId="{35680FD4-344A-4BC7-B457-2B67AC5849D7}" type="presParOf" srcId="{D23B13FC-9481-4559-B761-BB1D4C68B635}" destId="{78D42E06-CA99-41D9-B39F-FF688CFC824E}" srcOrd="1" destOrd="0" presId="urn:microsoft.com/office/officeart/2016/7/layout/VerticalDownArrowProcess"/>
    <dgm:cxn modelId="{4C4AE895-AED6-4BB8-8877-33CD23167081}" type="presParOf" srcId="{D23B13FC-9481-4559-B761-BB1D4C68B635}" destId="{79D4A6C4-9492-4168-AA58-269ED52C099B}" srcOrd="2" destOrd="0" presId="urn:microsoft.com/office/officeart/2016/7/layout/VerticalDownArrowProcess"/>
    <dgm:cxn modelId="{2B3989E1-AE28-4575-9578-C8447357472A}" type="presParOf" srcId="{C4339C26-756C-4F52-9BF3-6F6518953CFC}" destId="{70D6CE61-16DB-4FE6-AC0D-F24E0240CDEF}" srcOrd="3" destOrd="0" presId="urn:microsoft.com/office/officeart/2016/7/layout/VerticalDownArrowProcess"/>
    <dgm:cxn modelId="{03ADCEA4-1378-4989-AEAA-366907F79188}" type="presParOf" srcId="{C4339C26-756C-4F52-9BF3-6F6518953CFC}" destId="{157469CA-E521-48FE-B0D8-860259D8E136}" srcOrd="4" destOrd="0" presId="urn:microsoft.com/office/officeart/2016/7/layout/VerticalDownArrowProcess"/>
    <dgm:cxn modelId="{5CA1B2F7-0723-4AFE-B1F0-AF68B258A333}" type="presParOf" srcId="{157469CA-E521-48FE-B0D8-860259D8E136}" destId="{7B80EA48-492E-41F3-A4C6-28BAD86B0EBC}" srcOrd="0" destOrd="0" presId="urn:microsoft.com/office/officeart/2016/7/layout/VerticalDownArrowProcess"/>
    <dgm:cxn modelId="{EBA41829-9098-4866-A990-D47A9A01D84B}" type="presParOf" srcId="{157469CA-E521-48FE-B0D8-860259D8E136}" destId="{A4D8B63B-A5A4-4609-A43B-0343BD20C7FE}" srcOrd="1" destOrd="0" presId="urn:microsoft.com/office/officeart/2016/7/layout/VerticalDownArrowProcess"/>
    <dgm:cxn modelId="{0023E8D2-72C9-4E52-961D-8E1A93761DFA}" type="presParOf" srcId="{157469CA-E521-48FE-B0D8-860259D8E136}" destId="{DFAAB96E-EAC3-4808-A9C0-FA304FE3878C}" srcOrd="2" destOrd="0" presId="urn:microsoft.com/office/officeart/2016/7/layout/VerticalDownArrowProces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619364"/>
          </a:xfrm>
          <a:prstGeom prst="rect">
            <a:avLst/>
          </a:prstGeom>
        </p:spPr>
        <p:txBody>
          <a:bodyPr vert="horz" lIns="112321" tIns="56161" rIns="112321" bIns="56161" rtlCol="0"/>
          <a:lstStyle>
            <a:lvl1pPr algn="l">
              <a:defRPr sz="1400"/>
            </a:lvl1pPr>
          </a:lstStyle>
          <a:p>
            <a:endParaRPr lang="en-US" dirty="0"/>
          </a:p>
        </p:txBody>
      </p:sp>
      <p:sp>
        <p:nvSpPr>
          <p:cNvPr id="3" name="Date Placeholder 2"/>
          <p:cNvSpPr>
            <a:spLocks noGrp="1"/>
          </p:cNvSpPr>
          <p:nvPr>
            <p:ph type="dt" idx="1"/>
          </p:nvPr>
        </p:nvSpPr>
        <p:spPr>
          <a:xfrm>
            <a:off x="4143589" y="1"/>
            <a:ext cx="3169920" cy="619364"/>
          </a:xfrm>
          <a:prstGeom prst="rect">
            <a:avLst/>
          </a:prstGeom>
        </p:spPr>
        <p:txBody>
          <a:bodyPr vert="horz" lIns="112321" tIns="56161" rIns="112321" bIns="56161" rtlCol="0"/>
          <a:lstStyle>
            <a:lvl1pPr algn="r">
              <a:defRPr sz="1400"/>
            </a:lvl1pPr>
          </a:lstStyle>
          <a:p>
            <a:fld id="{BE6E4D51-ADCC-42A9-BA28-B835ADDACC80}" type="datetimeFigureOut">
              <a:rPr lang="en-US" smtClean="0"/>
              <a:pPr/>
              <a:t>2/4/2020</a:t>
            </a:fld>
            <a:endParaRPr lang="en-US" dirty="0"/>
          </a:p>
        </p:txBody>
      </p:sp>
      <p:sp>
        <p:nvSpPr>
          <p:cNvPr id="4" name="Slide Image Placeholder 3"/>
          <p:cNvSpPr>
            <a:spLocks noGrp="1" noRot="1" noChangeAspect="1"/>
          </p:cNvSpPr>
          <p:nvPr>
            <p:ph type="sldImg" idx="2"/>
          </p:nvPr>
        </p:nvSpPr>
        <p:spPr>
          <a:xfrm>
            <a:off x="-44450" y="1543050"/>
            <a:ext cx="7404100" cy="4165600"/>
          </a:xfrm>
          <a:prstGeom prst="rect">
            <a:avLst/>
          </a:prstGeom>
          <a:noFill/>
          <a:ln w="12700">
            <a:solidFill>
              <a:prstClr val="black"/>
            </a:solidFill>
          </a:ln>
        </p:spPr>
        <p:txBody>
          <a:bodyPr vert="horz" lIns="112321" tIns="56161" rIns="112321" bIns="56161" rtlCol="0" anchor="ctr"/>
          <a:lstStyle/>
          <a:p>
            <a:endParaRPr lang="en-US" dirty="0"/>
          </a:p>
        </p:txBody>
      </p:sp>
      <p:sp>
        <p:nvSpPr>
          <p:cNvPr id="5" name="Notes Placeholder 4"/>
          <p:cNvSpPr>
            <a:spLocks noGrp="1"/>
          </p:cNvSpPr>
          <p:nvPr>
            <p:ph type="body" sz="quarter" idx="3"/>
          </p:nvPr>
        </p:nvSpPr>
        <p:spPr>
          <a:xfrm>
            <a:off x="731521" y="5940742"/>
            <a:ext cx="5852160" cy="4860607"/>
          </a:xfrm>
          <a:prstGeom prst="rect">
            <a:avLst/>
          </a:prstGeom>
        </p:spPr>
        <p:txBody>
          <a:bodyPr vert="horz" lIns="112321" tIns="56161" rIns="112321" bIns="56161" rtlCol="0"/>
          <a:lstStyle/>
          <a:p>
            <a:r>
              <a:rPr lang="en-US"/>
              <a:t>What do you say to Brett?</a:t>
            </a:r>
          </a:p>
          <a:p>
            <a:pPr lvl="1"/>
            <a:r>
              <a:rPr lang="en-US"/>
              <a:t>Listen, thank the employee and assure that you will address the situation without revealing the employee’s personal information </a:t>
            </a:r>
          </a:p>
          <a:p>
            <a:r>
              <a:rPr lang="en-US"/>
              <a:t>What do you NOT say to Brett</a:t>
            </a:r>
          </a:p>
          <a:p>
            <a:pPr lvl="1"/>
            <a:endParaRPr lang="en-US"/>
          </a:p>
        </p:txBody>
      </p:sp>
      <p:sp>
        <p:nvSpPr>
          <p:cNvPr id="6" name="Footer Placeholder 5"/>
          <p:cNvSpPr>
            <a:spLocks noGrp="1"/>
          </p:cNvSpPr>
          <p:nvPr>
            <p:ph type="ftr" sz="quarter" idx="4"/>
          </p:nvPr>
        </p:nvSpPr>
        <p:spPr>
          <a:xfrm>
            <a:off x="0" y="11725039"/>
            <a:ext cx="3169920" cy="619363"/>
          </a:xfrm>
          <a:prstGeom prst="rect">
            <a:avLst/>
          </a:prstGeom>
        </p:spPr>
        <p:txBody>
          <a:bodyPr vert="horz" lIns="112321" tIns="56161" rIns="112321" bIns="56161" rtlCol="0" anchor="b"/>
          <a:lstStyle>
            <a:lvl1pPr algn="l">
              <a:defRPr sz="1400"/>
            </a:lvl1pPr>
          </a:lstStyle>
          <a:p>
            <a:endParaRPr lang="en-US" dirty="0"/>
          </a:p>
        </p:txBody>
      </p:sp>
      <p:sp>
        <p:nvSpPr>
          <p:cNvPr id="7" name="Slide Number Placeholder 6"/>
          <p:cNvSpPr>
            <a:spLocks noGrp="1"/>
          </p:cNvSpPr>
          <p:nvPr>
            <p:ph type="sldNum" sz="quarter" idx="5"/>
          </p:nvPr>
        </p:nvSpPr>
        <p:spPr>
          <a:xfrm>
            <a:off x="4143589" y="11725039"/>
            <a:ext cx="3169920" cy="619363"/>
          </a:xfrm>
          <a:prstGeom prst="rect">
            <a:avLst/>
          </a:prstGeom>
        </p:spPr>
        <p:txBody>
          <a:bodyPr vert="horz" lIns="112321" tIns="56161" rIns="112321" bIns="56161" rtlCol="0" anchor="b"/>
          <a:lstStyle>
            <a:lvl1pPr algn="r">
              <a:defRPr sz="1400"/>
            </a:lvl1pPr>
          </a:lstStyle>
          <a:p>
            <a:fld id="{854C4648-3281-453E-9F8A-490A6AD4B517}" type="slidenum">
              <a:rPr lang="en-US" smtClean="0"/>
              <a:pPr/>
              <a:t>‹#›</a:t>
            </a:fld>
            <a:endParaRPr lang="en-US" dirty="0"/>
          </a:p>
        </p:txBody>
      </p:sp>
    </p:spTree>
    <p:extLst>
      <p:ext uri="{BB962C8B-B14F-4D97-AF65-F5344CB8AC3E}">
        <p14:creationId xmlns="" xmlns:p14="http://schemas.microsoft.com/office/powerpoint/2010/main" val="539187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4C4648-3281-453E-9F8A-490A6AD4B517}" type="slidenum">
              <a:rPr lang="en-US" smtClean="0"/>
              <a:pPr/>
              <a:t>1</a:t>
            </a:fld>
            <a:endParaRPr lang="en-US" dirty="0"/>
          </a:p>
        </p:txBody>
      </p:sp>
    </p:spTree>
    <p:extLst>
      <p:ext uri="{BB962C8B-B14F-4D97-AF65-F5344CB8AC3E}">
        <p14:creationId xmlns="" xmlns:p14="http://schemas.microsoft.com/office/powerpoint/2010/main" val="3927876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19" y="6172201"/>
            <a:ext cx="6348986" cy="5552837"/>
          </a:xfrm>
        </p:spPr>
        <p:txBody>
          <a:bodyPr numCol="2"/>
          <a:lstStyle/>
          <a:p>
            <a:pPr algn="just"/>
            <a:endParaRPr lang="en-US" dirty="0">
              <a:cs typeface="Calibri"/>
            </a:endParaRPr>
          </a:p>
        </p:txBody>
      </p:sp>
      <p:sp>
        <p:nvSpPr>
          <p:cNvPr id="4" name="Slide Number Placeholder 3"/>
          <p:cNvSpPr>
            <a:spLocks noGrp="1"/>
          </p:cNvSpPr>
          <p:nvPr>
            <p:ph type="sldNum" sz="quarter" idx="5"/>
          </p:nvPr>
        </p:nvSpPr>
        <p:spPr/>
        <p:txBody>
          <a:bodyPr/>
          <a:lstStyle/>
          <a:p>
            <a:fld id="{854C4648-3281-453E-9F8A-490A6AD4B517}" type="slidenum">
              <a:rPr lang="en-US" smtClean="0"/>
              <a:pPr/>
              <a:t>10</a:t>
            </a:fld>
            <a:endParaRPr lang="en-US" dirty="0"/>
          </a:p>
        </p:txBody>
      </p:sp>
    </p:spTree>
    <p:extLst>
      <p:ext uri="{BB962C8B-B14F-4D97-AF65-F5344CB8AC3E}">
        <p14:creationId xmlns="" xmlns:p14="http://schemas.microsoft.com/office/powerpoint/2010/main" val="3665834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4C4648-3281-453E-9F8A-490A6AD4B517}" type="slidenum">
              <a:rPr lang="en-US" smtClean="0"/>
              <a:pPr/>
              <a:t>11</a:t>
            </a:fld>
            <a:endParaRPr lang="en-US" dirty="0"/>
          </a:p>
        </p:txBody>
      </p:sp>
    </p:spTree>
    <p:extLst>
      <p:ext uri="{BB962C8B-B14F-4D97-AF65-F5344CB8AC3E}">
        <p14:creationId xmlns="" xmlns:p14="http://schemas.microsoft.com/office/powerpoint/2010/main" val="31035955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54C4648-3281-453E-9F8A-490A6AD4B517}" type="slidenum">
              <a:rPr lang="en-US" smtClean="0"/>
              <a:pPr/>
              <a:t>12</a:t>
            </a:fld>
            <a:endParaRPr lang="en-US" dirty="0"/>
          </a:p>
        </p:txBody>
      </p:sp>
    </p:spTree>
    <p:extLst>
      <p:ext uri="{BB962C8B-B14F-4D97-AF65-F5344CB8AC3E}">
        <p14:creationId xmlns="" xmlns:p14="http://schemas.microsoft.com/office/powerpoint/2010/main" val="3185054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54C4648-3281-453E-9F8A-490A6AD4B517}" type="slidenum">
              <a:rPr lang="en-US" smtClean="0"/>
              <a:pPr/>
              <a:t>13</a:t>
            </a:fld>
            <a:endParaRPr lang="en-US" dirty="0"/>
          </a:p>
        </p:txBody>
      </p:sp>
    </p:spTree>
    <p:extLst>
      <p:ext uri="{BB962C8B-B14F-4D97-AF65-F5344CB8AC3E}">
        <p14:creationId xmlns="" xmlns:p14="http://schemas.microsoft.com/office/powerpoint/2010/main" val="3228413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4C4648-3281-453E-9F8A-490A6AD4B517}" type="slidenum">
              <a:rPr lang="en-US" smtClean="0"/>
              <a:pPr/>
              <a:t>14</a:t>
            </a:fld>
            <a:endParaRPr lang="en-US" dirty="0"/>
          </a:p>
        </p:txBody>
      </p:sp>
    </p:spTree>
    <p:extLst>
      <p:ext uri="{BB962C8B-B14F-4D97-AF65-F5344CB8AC3E}">
        <p14:creationId xmlns="" xmlns:p14="http://schemas.microsoft.com/office/powerpoint/2010/main" val="9699544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100206">
              <a:defRPr/>
            </a:pPr>
            <a:endParaRPr lang="en-US" dirty="0"/>
          </a:p>
        </p:txBody>
      </p:sp>
      <p:sp>
        <p:nvSpPr>
          <p:cNvPr id="4" name="Slide Number Placeholder 3"/>
          <p:cNvSpPr>
            <a:spLocks noGrp="1"/>
          </p:cNvSpPr>
          <p:nvPr>
            <p:ph type="sldNum" sz="quarter" idx="5"/>
          </p:nvPr>
        </p:nvSpPr>
        <p:spPr/>
        <p:txBody>
          <a:bodyPr/>
          <a:lstStyle/>
          <a:p>
            <a:fld id="{854C4648-3281-453E-9F8A-490A6AD4B517}" type="slidenum">
              <a:rPr lang="en-US" smtClean="0"/>
              <a:pPr/>
              <a:t>15</a:t>
            </a:fld>
            <a:endParaRPr lang="en-US" dirty="0"/>
          </a:p>
        </p:txBody>
      </p:sp>
    </p:spTree>
    <p:extLst>
      <p:ext uri="{BB962C8B-B14F-4D97-AF65-F5344CB8AC3E}">
        <p14:creationId xmlns="" xmlns:p14="http://schemas.microsoft.com/office/powerpoint/2010/main" val="30199217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4C4648-3281-453E-9F8A-490A6AD4B517}" type="slidenum">
              <a:rPr lang="en-US" smtClean="0"/>
              <a:pPr/>
              <a:t>16</a:t>
            </a:fld>
            <a:endParaRPr lang="en-US" dirty="0"/>
          </a:p>
        </p:txBody>
      </p:sp>
    </p:spTree>
    <p:extLst>
      <p:ext uri="{BB962C8B-B14F-4D97-AF65-F5344CB8AC3E}">
        <p14:creationId xmlns="" xmlns:p14="http://schemas.microsoft.com/office/powerpoint/2010/main" val="32215613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4C4648-3281-453E-9F8A-490A6AD4B517}" type="slidenum">
              <a:rPr lang="en-US" smtClean="0"/>
              <a:pPr/>
              <a:t>17</a:t>
            </a:fld>
            <a:endParaRPr lang="en-US" dirty="0"/>
          </a:p>
        </p:txBody>
      </p:sp>
    </p:spTree>
    <p:extLst>
      <p:ext uri="{BB962C8B-B14F-4D97-AF65-F5344CB8AC3E}">
        <p14:creationId xmlns="" xmlns:p14="http://schemas.microsoft.com/office/powerpoint/2010/main" val="370207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4C4648-3281-453E-9F8A-490A6AD4B517}" type="slidenum">
              <a:rPr lang="en-US" smtClean="0"/>
              <a:pPr/>
              <a:t>18</a:t>
            </a:fld>
            <a:endParaRPr lang="en-US" dirty="0"/>
          </a:p>
        </p:txBody>
      </p:sp>
    </p:spTree>
    <p:extLst>
      <p:ext uri="{BB962C8B-B14F-4D97-AF65-F5344CB8AC3E}">
        <p14:creationId xmlns="" xmlns:p14="http://schemas.microsoft.com/office/powerpoint/2010/main" val="5334748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4C4648-3281-453E-9F8A-490A6AD4B517}" type="slidenum">
              <a:rPr lang="en-US" smtClean="0"/>
              <a:pPr/>
              <a:t>19</a:t>
            </a:fld>
            <a:endParaRPr lang="en-US" dirty="0"/>
          </a:p>
        </p:txBody>
      </p:sp>
    </p:spTree>
    <p:extLst>
      <p:ext uri="{BB962C8B-B14F-4D97-AF65-F5344CB8AC3E}">
        <p14:creationId xmlns="" xmlns:p14="http://schemas.microsoft.com/office/powerpoint/2010/main" val="3605102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54C4648-3281-453E-9F8A-490A6AD4B517}" type="slidenum">
              <a:rPr lang="en-US" smtClean="0"/>
              <a:pPr/>
              <a:t>2</a:t>
            </a:fld>
            <a:endParaRPr lang="en-US" dirty="0"/>
          </a:p>
        </p:txBody>
      </p:sp>
    </p:spTree>
    <p:extLst>
      <p:ext uri="{BB962C8B-B14F-4D97-AF65-F5344CB8AC3E}">
        <p14:creationId xmlns="" xmlns:p14="http://schemas.microsoft.com/office/powerpoint/2010/main" val="13831037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t>
            </a:r>
          </a:p>
        </p:txBody>
      </p:sp>
      <p:sp>
        <p:nvSpPr>
          <p:cNvPr id="4" name="Slide Number Placeholder 3"/>
          <p:cNvSpPr>
            <a:spLocks noGrp="1"/>
          </p:cNvSpPr>
          <p:nvPr>
            <p:ph type="sldNum" sz="quarter" idx="5"/>
          </p:nvPr>
        </p:nvSpPr>
        <p:spPr/>
        <p:txBody>
          <a:bodyPr/>
          <a:lstStyle/>
          <a:p>
            <a:fld id="{854C4648-3281-453E-9F8A-490A6AD4B517}" type="slidenum">
              <a:rPr lang="en-US" smtClean="0"/>
              <a:pPr/>
              <a:t>22</a:t>
            </a:fld>
            <a:endParaRPr lang="en-US" dirty="0"/>
          </a:p>
        </p:txBody>
      </p:sp>
    </p:spTree>
    <p:extLst>
      <p:ext uri="{BB962C8B-B14F-4D97-AF65-F5344CB8AC3E}">
        <p14:creationId xmlns="" xmlns:p14="http://schemas.microsoft.com/office/powerpoint/2010/main" val="21904527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54C4648-3281-453E-9F8A-490A6AD4B517}" type="slidenum">
              <a:rPr lang="en-US" smtClean="0"/>
              <a:pPr/>
              <a:t>23</a:t>
            </a:fld>
            <a:endParaRPr lang="en-US" dirty="0"/>
          </a:p>
        </p:txBody>
      </p:sp>
    </p:spTree>
    <p:extLst>
      <p:ext uri="{BB962C8B-B14F-4D97-AF65-F5344CB8AC3E}">
        <p14:creationId xmlns="" xmlns:p14="http://schemas.microsoft.com/office/powerpoint/2010/main" val="20035215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4C4648-3281-453E-9F8A-490A6AD4B517}" type="slidenum">
              <a:rPr lang="en-US" smtClean="0"/>
              <a:pPr/>
              <a:t>24</a:t>
            </a:fld>
            <a:endParaRPr lang="en-US" dirty="0"/>
          </a:p>
        </p:txBody>
      </p:sp>
    </p:spTree>
    <p:extLst>
      <p:ext uri="{BB962C8B-B14F-4D97-AF65-F5344CB8AC3E}">
        <p14:creationId xmlns="" xmlns:p14="http://schemas.microsoft.com/office/powerpoint/2010/main" val="25341512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4C4648-3281-453E-9F8A-490A6AD4B517}" type="slidenum">
              <a:rPr lang="en-US" smtClean="0"/>
              <a:pPr/>
              <a:t>25</a:t>
            </a:fld>
            <a:endParaRPr lang="en-US" dirty="0"/>
          </a:p>
        </p:txBody>
      </p:sp>
    </p:spTree>
    <p:extLst>
      <p:ext uri="{BB962C8B-B14F-4D97-AF65-F5344CB8AC3E}">
        <p14:creationId xmlns="" xmlns:p14="http://schemas.microsoft.com/office/powerpoint/2010/main" val="39131992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4C4648-3281-453E-9F8A-490A6AD4B517}" type="slidenum">
              <a:rPr lang="en-US" smtClean="0"/>
              <a:pPr/>
              <a:t>26</a:t>
            </a:fld>
            <a:endParaRPr lang="en-US" dirty="0"/>
          </a:p>
        </p:txBody>
      </p:sp>
    </p:spTree>
    <p:extLst>
      <p:ext uri="{BB962C8B-B14F-4D97-AF65-F5344CB8AC3E}">
        <p14:creationId xmlns="" xmlns:p14="http://schemas.microsoft.com/office/powerpoint/2010/main" val="3096272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4C4648-3281-453E-9F8A-490A6AD4B517}" type="slidenum">
              <a:rPr lang="en-US" smtClean="0"/>
              <a:pPr/>
              <a:t>27</a:t>
            </a:fld>
            <a:endParaRPr lang="en-US" dirty="0"/>
          </a:p>
        </p:txBody>
      </p:sp>
    </p:spTree>
    <p:extLst>
      <p:ext uri="{BB962C8B-B14F-4D97-AF65-F5344CB8AC3E}">
        <p14:creationId xmlns="" xmlns:p14="http://schemas.microsoft.com/office/powerpoint/2010/main" val="30323036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4C4648-3281-453E-9F8A-490A6AD4B517}" type="slidenum">
              <a:rPr lang="en-US" smtClean="0"/>
              <a:pPr/>
              <a:t>28</a:t>
            </a:fld>
            <a:endParaRPr lang="en-US" dirty="0"/>
          </a:p>
        </p:txBody>
      </p:sp>
    </p:spTree>
    <p:extLst>
      <p:ext uri="{BB962C8B-B14F-4D97-AF65-F5344CB8AC3E}">
        <p14:creationId xmlns="" xmlns:p14="http://schemas.microsoft.com/office/powerpoint/2010/main" val="30753746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a:cs typeface="Calibri"/>
            </a:endParaRPr>
          </a:p>
        </p:txBody>
      </p:sp>
      <p:sp>
        <p:nvSpPr>
          <p:cNvPr id="4" name="Slide Number Placeholder 3"/>
          <p:cNvSpPr>
            <a:spLocks noGrp="1"/>
          </p:cNvSpPr>
          <p:nvPr>
            <p:ph type="sldNum" sz="quarter" idx="5"/>
          </p:nvPr>
        </p:nvSpPr>
        <p:spPr/>
        <p:txBody>
          <a:bodyPr/>
          <a:lstStyle/>
          <a:p>
            <a:fld id="{854C4648-3281-453E-9F8A-490A6AD4B517}" type="slidenum">
              <a:rPr lang="en-US" smtClean="0"/>
              <a:pPr/>
              <a:t>29</a:t>
            </a:fld>
            <a:endParaRPr lang="en-US" dirty="0"/>
          </a:p>
        </p:txBody>
      </p:sp>
    </p:spTree>
    <p:extLst>
      <p:ext uri="{BB962C8B-B14F-4D97-AF65-F5344CB8AC3E}">
        <p14:creationId xmlns="" xmlns:p14="http://schemas.microsoft.com/office/powerpoint/2010/main" val="16313818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4C4648-3281-453E-9F8A-490A6AD4B517}" type="slidenum">
              <a:rPr lang="en-US" smtClean="0"/>
              <a:pPr/>
              <a:t>30</a:t>
            </a:fld>
            <a:endParaRPr lang="en-US" dirty="0"/>
          </a:p>
        </p:txBody>
      </p:sp>
    </p:spTree>
    <p:extLst>
      <p:ext uri="{BB962C8B-B14F-4D97-AF65-F5344CB8AC3E}">
        <p14:creationId xmlns="" xmlns:p14="http://schemas.microsoft.com/office/powerpoint/2010/main" val="7100390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4C4648-3281-453E-9F8A-490A6AD4B517}" type="slidenum">
              <a:rPr lang="en-US" smtClean="0"/>
              <a:pPr/>
              <a:t>32</a:t>
            </a:fld>
            <a:endParaRPr lang="en-US" dirty="0"/>
          </a:p>
        </p:txBody>
      </p:sp>
    </p:spTree>
    <p:extLst>
      <p:ext uri="{BB962C8B-B14F-4D97-AF65-F5344CB8AC3E}">
        <p14:creationId xmlns="" xmlns:p14="http://schemas.microsoft.com/office/powerpoint/2010/main" val="1628942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4C4648-3281-453E-9F8A-490A6AD4B517}" type="slidenum">
              <a:rPr lang="en-US" smtClean="0"/>
              <a:pPr/>
              <a:t>3</a:t>
            </a:fld>
            <a:endParaRPr lang="en-US" dirty="0"/>
          </a:p>
        </p:txBody>
      </p:sp>
    </p:spTree>
    <p:extLst>
      <p:ext uri="{BB962C8B-B14F-4D97-AF65-F5344CB8AC3E}">
        <p14:creationId xmlns="" xmlns:p14="http://schemas.microsoft.com/office/powerpoint/2010/main" val="18334263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54C4648-3281-453E-9F8A-490A6AD4B517}" type="slidenum">
              <a:rPr lang="en-US" smtClean="0"/>
              <a:pPr/>
              <a:t>33</a:t>
            </a:fld>
            <a:endParaRPr lang="en-US" dirty="0"/>
          </a:p>
        </p:txBody>
      </p:sp>
    </p:spTree>
    <p:extLst>
      <p:ext uri="{BB962C8B-B14F-4D97-AF65-F5344CB8AC3E}">
        <p14:creationId xmlns="" xmlns:p14="http://schemas.microsoft.com/office/powerpoint/2010/main" val="21981448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4C4648-3281-453E-9F8A-490A6AD4B517}" type="slidenum">
              <a:rPr lang="en-US" smtClean="0"/>
              <a:pPr/>
              <a:t>34</a:t>
            </a:fld>
            <a:endParaRPr lang="en-US" dirty="0"/>
          </a:p>
        </p:txBody>
      </p:sp>
    </p:spTree>
    <p:extLst>
      <p:ext uri="{BB962C8B-B14F-4D97-AF65-F5344CB8AC3E}">
        <p14:creationId xmlns="" xmlns:p14="http://schemas.microsoft.com/office/powerpoint/2010/main" val="33522042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854C4648-3281-453E-9F8A-490A6AD4B517}" type="slidenum">
              <a:rPr lang="en-US" smtClean="0"/>
              <a:pPr/>
              <a:t>35</a:t>
            </a:fld>
            <a:endParaRPr lang="en-US" dirty="0"/>
          </a:p>
        </p:txBody>
      </p:sp>
    </p:spTree>
    <p:extLst>
      <p:ext uri="{BB962C8B-B14F-4D97-AF65-F5344CB8AC3E}">
        <p14:creationId xmlns="" xmlns:p14="http://schemas.microsoft.com/office/powerpoint/2010/main" val="3314190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4C4648-3281-453E-9F8A-490A6AD4B517}" type="slidenum">
              <a:rPr lang="en-US" smtClean="0"/>
              <a:pPr/>
              <a:t>36</a:t>
            </a:fld>
            <a:endParaRPr lang="en-US" dirty="0"/>
          </a:p>
        </p:txBody>
      </p:sp>
    </p:spTree>
    <p:extLst>
      <p:ext uri="{BB962C8B-B14F-4D97-AF65-F5344CB8AC3E}">
        <p14:creationId xmlns="" xmlns:p14="http://schemas.microsoft.com/office/powerpoint/2010/main" val="28930755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4C4648-3281-453E-9F8A-490A6AD4B517}" type="slidenum">
              <a:rPr lang="en-US" smtClean="0"/>
              <a:pPr/>
              <a:t>37</a:t>
            </a:fld>
            <a:endParaRPr lang="en-US" dirty="0"/>
          </a:p>
        </p:txBody>
      </p:sp>
    </p:spTree>
    <p:extLst>
      <p:ext uri="{BB962C8B-B14F-4D97-AF65-F5344CB8AC3E}">
        <p14:creationId xmlns="" xmlns:p14="http://schemas.microsoft.com/office/powerpoint/2010/main" val="20221533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4C4648-3281-453E-9F8A-490A6AD4B517}" type="slidenum">
              <a:rPr lang="en-US" smtClean="0"/>
              <a:pPr/>
              <a:t>38</a:t>
            </a:fld>
            <a:endParaRPr lang="en-US" dirty="0"/>
          </a:p>
        </p:txBody>
      </p:sp>
    </p:spTree>
    <p:extLst>
      <p:ext uri="{BB962C8B-B14F-4D97-AF65-F5344CB8AC3E}">
        <p14:creationId xmlns="" xmlns:p14="http://schemas.microsoft.com/office/powerpoint/2010/main" val="13535390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4C4648-3281-453E-9F8A-490A6AD4B517}" type="slidenum">
              <a:rPr lang="en-US" smtClean="0"/>
              <a:pPr/>
              <a:t>40</a:t>
            </a:fld>
            <a:endParaRPr lang="en-US" dirty="0"/>
          </a:p>
        </p:txBody>
      </p:sp>
    </p:spTree>
    <p:extLst>
      <p:ext uri="{BB962C8B-B14F-4D97-AF65-F5344CB8AC3E}">
        <p14:creationId xmlns="" xmlns:p14="http://schemas.microsoft.com/office/powerpoint/2010/main" val="21997880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4C4648-3281-453E-9F8A-490A6AD4B517}" type="slidenum">
              <a:rPr lang="en-US" smtClean="0"/>
              <a:pPr/>
              <a:t>41</a:t>
            </a:fld>
            <a:endParaRPr lang="en-US" dirty="0"/>
          </a:p>
        </p:txBody>
      </p:sp>
    </p:spTree>
    <p:extLst>
      <p:ext uri="{BB962C8B-B14F-4D97-AF65-F5344CB8AC3E}">
        <p14:creationId xmlns="" xmlns:p14="http://schemas.microsoft.com/office/powerpoint/2010/main" val="7723741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4C4648-3281-453E-9F8A-490A6AD4B517}" type="slidenum">
              <a:rPr lang="en-US" smtClean="0"/>
              <a:pPr/>
              <a:t>42</a:t>
            </a:fld>
            <a:endParaRPr lang="en-US" dirty="0"/>
          </a:p>
        </p:txBody>
      </p:sp>
    </p:spTree>
    <p:extLst>
      <p:ext uri="{BB962C8B-B14F-4D97-AF65-F5344CB8AC3E}">
        <p14:creationId xmlns="" xmlns:p14="http://schemas.microsoft.com/office/powerpoint/2010/main" val="40214419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5"/>
          </p:nvPr>
        </p:nvSpPr>
        <p:spPr/>
        <p:txBody>
          <a:bodyPr/>
          <a:lstStyle/>
          <a:p>
            <a:fld id="{854C4648-3281-453E-9F8A-490A6AD4B517}" type="slidenum">
              <a:rPr lang="en-US" smtClean="0"/>
              <a:pPr/>
              <a:t>43</a:t>
            </a:fld>
            <a:endParaRPr lang="en-US" dirty="0"/>
          </a:p>
        </p:txBody>
      </p:sp>
    </p:spTree>
    <p:extLst>
      <p:ext uri="{BB962C8B-B14F-4D97-AF65-F5344CB8AC3E}">
        <p14:creationId xmlns="" xmlns:p14="http://schemas.microsoft.com/office/powerpoint/2010/main" val="674109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4C4648-3281-453E-9F8A-490A6AD4B517}" type="slidenum">
              <a:rPr lang="en-US" smtClean="0"/>
              <a:pPr/>
              <a:t>4</a:t>
            </a:fld>
            <a:endParaRPr lang="en-US" dirty="0"/>
          </a:p>
        </p:txBody>
      </p:sp>
    </p:spTree>
    <p:extLst>
      <p:ext uri="{BB962C8B-B14F-4D97-AF65-F5344CB8AC3E}">
        <p14:creationId xmlns="" xmlns:p14="http://schemas.microsoft.com/office/powerpoint/2010/main" val="30129251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pPr lvl="1"/>
            <a:endParaRPr lang="en-US" dirty="0"/>
          </a:p>
          <a:p>
            <a:endParaRPr lang="en-US" dirty="0"/>
          </a:p>
        </p:txBody>
      </p:sp>
      <p:sp>
        <p:nvSpPr>
          <p:cNvPr id="4" name="Slide Number Placeholder 3"/>
          <p:cNvSpPr>
            <a:spLocks noGrp="1"/>
          </p:cNvSpPr>
          <p:nvPr>
            <p:ph type="sldNum" sz="quarter" idx="5"/>
          </p:nvPr>
        </p:nvSpPr>
        <p:spPr/>
        <p:txBody>
          <a:bodyPr/>
          <a:lstStyle/>
          <a:p>
            <a:fld id="{854C4648-3281-453E-9F8A-490A6AD4B517}" type="slidenum">
              <a:rPr lang="en-US" smtClean="0"/>
              <a:pPr/>
              <a:t>44</a:t>
            </a:fld>
            <a:endParaRPr lang="en-US" dirty="0"/>
          </a:p>
        </p:txBody>
      </p:sp>
    </p:spTree>
    <p:extLst>
      <p:ext uri="{BB962C8B-B14F-4D97-AF65-F5344CB8AC3E}">
        <p14:creationId xmlns="" xmlns:p14="http://schemas.microsoft.com/office/powerpoint/2010/main" val="16129291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0601" indent="-210601">
              <a:buFont typeface="Arial" panose="020B0604020202020204" pitchFamily="34" charset="0"/>
              <a:buChar char="•"/>
            </a:pPr>
            <a:endParaRPr lang="en-US" dirty="0"/>
          </a:p>
          <a:p>
            <a:pPr marL="210601" indent="-210601">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854C4648-3281-453E-9F8A-490A6AD4B517}" type="slidenum">
              <a:rPr lang="en-US" smtClean="0"/>
              <a:pPr/>
              <a:t>45</a:t>
            </a:fld>
            <a:endParaRPr lang="en-US" dirty="0"/>
          </a:p>
        </p:txBody>
      </p:sp>
    </p:spTree>
    <p:extLst>
      <p:ext uri="{BB962C8B-B14F-4D97-AF65-F5344CB8AC3E}">
        <p14:creationId xmlns="" xmlns:p14="http://schemas.microsoft.com/office/powerpoint/2010/main" val="24368556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54C4648-3281-453E-9F8A-490A6AD4B517}" type="slidenum">
              <a:rPr lang="en-US" smtClean="0"/>
              <a:pPr/>
              <a:t>46</a:t>
            </a:fld>
            <a:endParaRPr lang="en-US" dirty="0"/>
          </a:p>
        </p:txBody>
      </p:sp>
    </p:spTree>
    <p:extLst>
      <p:ext uri="{BB962C8B-B14F-4D97-AF65-F5344CB8AC3E}">
        <p14:creationId xmlns="" xmlns:p14="http://schemas.microsoft.com/office/powerpoint/2010/main" val="27466672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4C4648-3281-453E-9F8A-490A6AD4B517}" type="slidenum">
              <a:rPr lang="en-US" smtClean="0"/>
              <a:pPr/>
              <a:t>47</a:t>
            </a:fld>
            <a:endParaRPr lang="en-US" dirty="0"/>
          </a:p>
        </p:txBody>
      </p:sp>
    </p:spTree>
    <p:extLst>
      <p:ext uri="{BB962C8B-B14F-4D97-AF65-F5344CB8AC3E}">
        <p14:creationId xmlns="" xmlns:p14="http://schemas.microsoft.com/office/powerpoint/2010/main" val="21725167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4C4648-3281-453E-9F8A-490A6AD4B517}" type="slidenum">
              <a:rPr lang="en-US" smtClean="0"/>
              <a:pPr/>
              <a:t>48</a:t>
            </a:fld>
            <a:endParaRPr lang="en-US" dirty="0"/>
          </a:p>
        </p:txBody>
      </p:sp>
    </p:spTree>
    <p:extLst>
      <p:ext uri="{BB962C8B-B14F-4D97-AF65-F5344CB8AC3E}">
        <p14:creationId xmlns="" xmlns:p14="http://schemas.microsoft.com/office/powerpoint/2010/main" val="614255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4C4648-3281-453E-9F8A-490A6AD4B517}" type="slidenum">
              <a:rPr lang="en-US" smtClean="0"/>
              <a:pPr/>
              <a:t>49</a:t>
            </a:fld>
            <a:endParaRPr lang="en-US" dirty="0"/>
          </a:p>
        </p:txBody>
      </p:sp>
    </p:spTree>
    <p:extLst>
      <p:ext uri="{BB962C8B-B14F-4D97-AF65-F5344CB8AC3E}">
        <p14:creationId xmlns="" xmlns:p14="http://schemas.microsoft.com/office/powerpoint/2010/main" val="40498771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4C4648-3281-453E-9F8A-490A6AD4B517}" type="slidenum">
              <a:rPr lang="en-US" smtClean="0"/>
              <a:pPr/>
              <a:t>50</a:t>
            </a:fld>
            <a:endParaRPr lang="en-US" dirty="0"/>
          </a:p>
        </p:txBody>
      </p:sp>
    </p:spTree>
    <p:extLst>
      <p:ext uri="{BB962C8B-B14F-4D97-AF65-F5344CB8AC3E}">
        <p14:creationId xmlns="" xmlns:p14="http://schemas.microsoft.com/office/powerpoint/2010/main" val="631549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4C4648-3281-453E-9F8A-490A6AD4B517}" type="slidenum">
              <a:rPr lang="en-US" smtClean="0"/>
              <a:pPr/>
              <a:t>5</a:t>
            </a:fld>
            <a:endParaRPr lang="en-US" dirty="0"/>
          </a:p>
        </p:txBody>
      </p:sp>
    </p:spTree>
    <p:extLst>
      <p:ext uri="{BB962C8B-B14F-4D97-AF65-F5344CB8AC3E}">
        <p14:creationId xmlns="" xmlns:p14="http://schemas.microsoft.com/office/powerpoint/2010/main" val="218260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54C4648-3281-453E-9F8A-490A6AD4B517}" type="slidenum">
              <a:rPr lang="en-US" smtClean="0"/>
              <a:pPr/>
              <a:t>6</a:t>
            </a:fld>
            <a:endParaRPr lang="en-US" dirty="0"/>
          </a:p>
        </p:txBody>
      </p:sp>
    </p:spTree>
    <p:extLst>
      <p:ext uri="{BB962C8B-B14F-4D97-AF65-F5344CB8AC3E}">
        <p14:creationId xmlns="" xmlns:p14="http://schemas.microsoft.com/office/powerpoint/2010/main" val="3891561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4C4648-3281-453E-9F8A-490A6AD4B517}" type="slidenum">
              <a:rPr lang="en-US" smtClean="0"/>
              <a:pPr/>
              <a:t>7</a:t>
            </a:fld>
            <a:endParaRPr lang="en-US" dirty="0"/>
          </a:p>
        </p:txBody>
      </p:sp>
    </p:spTree>
    <p:extLst>
      <p:ext uri="{BB962C8B-B14F-4D97-AF65-F5344CB8AC3E}">
        <p14:creationId xmlns="" xmlns:p14="http://schemas.microsoft.com/office/powerpoint/2010/main" val="3607767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4C4648-3281-453E-9F8A-490A6AD4B517}" type="slidenum">
              <a:rPr lang="en-US" smtClean="0"/>
              <a:pPr/>
              <a:t>8</a:t>
            </a:fld>
            <a:endParaRPr lang="en-US" dirty="0"/>
          </a:p>
        </p:txBody>
      </p:sp>
    </p:spTree>
    <p:extLst>
      <p:ext uri="{BB962C8B-B14F-4D97-AF65-F5344CB8AC3E}">
        <p14:creationId xmlns="" xmlns:p14="http://schemas.microsoft.com/office/powerpoint/2010/main" val="469705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54C4648-3281-453E-9F8A-490A6AD4B517}" type="slidenum">
              <a:rPr lang="en-US" smtClean="0"/>
              <a:pPr/>
              <a:t>9</a:t>
            </a:fld>
            <a:endParaRPr lang="en-US" dirty="0"/>
          </a:p>
        </p:txBody>
      </p:sp>
    </p:spTree>
    <p:extLst>
      <p:ext uri="{BB962C8B-B14F-4D97-AF65-F5344CB8AC3E}">
        <p14:creationId xmlns="" xmlns:p14="http://schemas.microsoft.com/office/powerpoint/2010/main" val="327695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Date Placeholder 7">
            <a:extLst>
              <a:ext uri="{FF2B5EF4-FFF2-40B4-BE49-F238E27FC236}">
                <a16:creationId xmlns=""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pPr/>
              <a:t>2/4/2020</a:t>
            </a:fld>
            <a:endParaRPr lang="en-US" dirty="0"/>
          </a:p>
        </p:txBody>
      </p:sp>
      <p:sp>
        <p:nvSpPr>
          <p:cNvPr id="9" name="Footer Placeholder 8">
            <a:extLst>
              <a:ext uri="{FF2B5EF4-FFF2-40B4-BE49-F238E27FC236}">
                <a16:creationId xmlns=""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 xmlns:p14="http://schemas.microsoft.com/office/powerpoint/2010/main" val="3972475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ED4963-E985-44C4-B8C4-FDD613B7C2F8}" type="datetime1">
              <a:rPr lang="en-US" smtClean="0"/>
              <a:pPr/>
              <a:t>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 xmlns:p14="http://schemas.microsoft.com/office/powerpoint/2010/main" val="1599104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pPr/>
              <a:t>2/4/2020</a:t>
            </a:fld>
            <a:endParaRPr lang="en-US" dirty="0"/>
          </a:p>
        </p:txBody>
      </p:sp>
      <p:sp>
        <p:nvSpPr>
          <p:cNvPr id="12" name="Footer Placeholder 11">
            <a:extLst>
              <a:ext uri="{FF2B5EF4-FFF2-40B4-BE49-F238E27FC236}">
                <a16:creationId xmlns=""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 xmlns:p14="http://schemas.microsoft.com/office/powerpoint/2010/main" val="3224368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pPr/>
              <a:t>2/4/2020</a:t>
            </a:fld>
            <a:endParaRPr lang="en-US" dirty="0"/>
          </a:p>
        </p:txBody>
      </p:sp>
      <p:sp>
        <p:nvSpPr>
          <p:cNvPr id="9" name="Footer Placeholder 8">
            <a:extLst>
              <a:ext uri="{FF2B5EF4-FFF2-40B4-BE49-F238E27FC236}">
                <a16:creationId xmlns=""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 xmlns:p14="http://schemas.microsoft.com/office/powerpoint/2010/main" val="772108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pPr/>
              <a:t>2/4/2020</a:t>
            </a:fld>
            <a:endParaRPr lang="en-US" dirty="0"/>
          </a:p>
        </p:txBody>
      </p:sp>
      <p:sp>
        <p:nvSpPr>
          <p:cNvPr id="9" name="Footer Placeholder 8">
            <a:extLst>
              <a:ext uri="{FF2B5EF4-FFF2-40B4-BE49-F238E27FC236}">
                <a16:creationId xmlns=""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 xmlns:p14="http://schemas.microsoft.com/office/powerpoint/2010/main" val="3014327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FFD690-9426-415D-8B65-26881E07B2D4}" type="datetime1">
              <a:rPr lang="en-US" smtClean="0"/>
              <a:pPr/>
              <a:t>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 xmlns:p14="http://schemas.microsoft.com/office/powerpoint/2010/main" val="927312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C4989A-474C-40DE-95B9-011C28B71673}" type="datetime1">
              <a:rPr lang="en-US" smtClean="0"/>
              <a:pPr/>
              <a:t>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 xmlns:p14="http://schemas.microsoft.com/office/powerpoint/2010/main" val="3747987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5DB4ED54-5B5E-4A04-93D3-5772E3CE3818}" type="datetime1">
              <a:rPr lang="en-US" smtClean="0"/>
              <a:pPr/>
              <a:t>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 xmlns:p14="http://schemas.microsoft.com/office/powerpoint/2010/main" val="1054327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pPr/>
              <a:t>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 xmlns:p14="http://schemas.microsoft.com/office/powerpoint/2010/main" val="1878775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pPr/>
              <a:t>2/4/2020</a:t>
            </a:fld>
            <a:endParaRPr lang="en-US" dirty="0"/>
          </a:p>
        </p:txBody>
      </p:sp>
      <p:sp>
        <p:nvSpPr>
          <p:cNvPr id="10" name="Footer Placeholder 9">
            <a:extLst>
              <a:ext uri="{FF2B5EF4-FFF2-40B4-BE49-F238E27FC236}">
                <a16:creationId xmlns=""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 xmlns:p14="http://schemas.microsoft.com/office/powerpoint/2010/main" val="3243532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pPr/>
              <a:t>2/4/2020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 xmlns:p14="http://schemas.microsoft.com/office/powerpoint/2010/main" val="2224428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850">
                <a:solidFill>
                  <a:schemeClr val="tx1">
                    <a:lumMod val="75000"/>
                    <a:lumOff val="25000"/>
                  </a:schemeClr>
                </a:solidFill>
              </a:defRPr>
            </a:lvl1pPr>
          </a:lstStyle>
          <a:p>
            <a:fld id="{ED291B17-9318-49DB-B28B-6E5994AE9581}" type="datetime1">
              <a:rPr lang="en-US" smtClean="0"/>
              <a:pPr/>
              <a:t>2/4/2020</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85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850">
                <a:solidFill>
                  <a:schemeClr val="tx1">
                    <a:lumMod val="75000"/>
                    <a:lumOff val="25000"/>
                  </a:schemeClr>
                </a:solidFill>
              </a:defRPr>
            </a:lvl1pPr>
          </a:lstStyle>
          <a:p>
            <a:fld id="{3A98EE3D-8CD1-4C3F-BD1C-C98C9596463C}" type="slidenum">
              <a:rPr lang="en-US" smtClean="0"/>
              <a:pPr/>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 xmlns:p14="http://schemas.microsoft.com/office/powerpoint/2010/main" val="185970827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84" r:id="rId5"/>
    <p:sldLayoutId id="2147483678" r:id="rId6"/>
    <p:sldLayoutId id="2147483679" r:id="rId7"/>
    <p:sldLayoutId id="2147483680" r:id="rId8"/>
    <p:sldLayoutId id="2147483683" r:id="rId9"/>
    <p:sldLayoutId id="2147483681" r:id="rId10"/>
    <p:sldLayoutId id="2147483682" r:id="rId11"/>
  </p:sldLayoutIdLst>
  <p:hf sldNum="0" hdr="0" ftr="0" dt="0"/>
  <p:txStyles>
    <p:titleStyle>
      <a:lvl1pPr algn="l" defTabSz="457200" rtl="0" eaLnBrk="1" latinLnBrk="0" hangingPunct="1">
        <a:lnSpc>
          <a:spcPct val="90000"/>
        </a:lnSpc>
        <a:spcBef>
          <a:spcPct val="0"/>
        </a:spcBef>
        <a:buNone/>
        <a:defRPr sz="27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5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francobeans.wordpress.com/category/nablopomo/"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hyperlink" Target="http://just-call-me-frank.blogspot.com/2011/05/we-answer-some-follower-questions.html"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ideo" Target="https://www.youtube.com/embed/Hj9Oo4FCnbY?feature=oembed" TargetMode="Externa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hyperlink" Target="http://theconversation.com/domestic-violence-and-facebook-harassment-takes-new-forms-in-the-social-media-age-50855"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www.ohioemployerlawblog.com/2016/03/is-your-employee-handbook-contract-of.html" TargetMode="External"/><Relationship Id="rId5" Type="http://schemas.openxmlformats.org/officeDocument/2006/relationships/image" Target="../media/image13.jpeg"/><Relationship Id="rId4" Type="http://schemas.openxmlformats.org/officeDocument/2006/relationships/hyperlink" Target="https://www.peoplematters.in/article/employee-relations/the-policy-paralysis-2271"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www.thebluediamondgallery.com/typewriter/p/policies.html"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people-equation.com/4-key-skills-employees-need-for-the-workplace-of-the-future/"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www.photos-public-domain.com/2012/04/03/please/"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jphotostyle.com/handwriting/r/responsibility.html"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theoicenter.com/Deal-Heal/Success-with-PDCA.html"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s://www.flickr.com/photos/johnbullas/9922564555" TargetMode="Externa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ipkitten.blogspot.com/2014/04/adwords-dock-in-french-safe-harbour.html" TargetMode="Externa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hyperlink" Target="http://yournorthcounty.com/north-county-san-diego-non-profits-for-year-end-giving/"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www.forgov.qld.gov.au/domestic-and-family-violence"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yalsa.ala.org/thehub/2013/10/07/domestic-violence-awareness-month-because-sometimes-home-is-hell" TargetMode="Externa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hyperlink" Target="http://www.themindfulword.org/2015/invincible-domestic-violenc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groundsforargument.org/drupal/argument/sidebar/why"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commons.wikimedia.org/wiki/File:Domestic_Violence_Awareness_Run_111014-F-AX764-003.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en.wikipedia.org/wiki/National_Coalition_Against_Domestic_Violenc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7">
            <a:extLst>
              <a:ext uri="{FF2B5EF4-FFF2-40B4-BE49-F238E27FC236}">
                <a16:creationId xmlns="" xmlns:a16="http://schemas.microsoft.com/office/drawing/2014/main" id="{26B4480E-B7FF-4481-890E-043A69AE6FE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 xmlns:a16="http://schemas.microsoft.com/office/drawing/2014/main" id="{16B7B17D-89CE-41C4-9B34-92CAD49EFB3E}"/>
              </a:ext>
            </a:extLst>
          </p:cNvPr>
          <p:cNvPicPr>
            <a:picLocks noChangeAspect="1"/>
          </p:cNvPicPr>
          <p:nvPr/>
        </p:nvPicPr>
        <p:blipFill rotWithShape="1">
          <a:blip r:embed="rId3" cstate="print"/>
          <a:srcRect t="4786" b="10945"/>
          <a:stretch/>
        </p:blipFill>
        <p:spPr>
          <a:xfrm>
            <a:off x="20" y="10"/>
            <a:ext cx="12191980" cy="6857990"/>
          </a:xfrm>
          <a:prstGeom prst="rect">
            <a:avLst/>
          </a:prstGeom>
        </p:spPr>
      </p:pic>
      <p:sp>
        <p:nvSpPr>
          <p:cNvPr id="20" name="Rectangle 19">
            <a:extLst>
              <a:ext uri="{FF2B5EF4-FFF2-40B4-BE49-F238E27FC236}">
                <a16:creationId xmlns="" xmlns:a16="http://schemas.microsoft.com/office/drawing/2014/main" id="{64C13BAB-7C00-4D21-A857-E3D41C0A2A6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3883" y="1661699"/>
            <a:ext cx="3703320" cy="949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 xmlns:a16="http://schemas.microsoft.com/office/drawing/2014/main" id="{1F1FF39A-AC3C-4066-9D4C-519AA22812E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3883" y="1817914"/>
            <a:ext cx="3702134" cy="3378388"/>
          </a:xfrm>
          <a:prstGeom prst="rect">
            <a:avLst/>
          </a:prstGeom>
          <a:solidFill>
            <a:schemeClr val="bg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 xmlns:a16="http://schemas.microsoft.com/office/drawing/2014/main" id="{3D4F61FE-44A3-4642-A3D1-12741B793B51}"/>
              </a:ext>
            </a:extLst>
          </p:cNvPr>
          <p:cNvSpPr>
            <a:spLocks noGrp="1"/>
          </p:cNvSpPr>
          <p:nvPr>
            <p:ph type="ctrTitle"/>
          </p:nvPr>
        </p:nvSpPr>
        <p:spPr>
          <a:xfrm>
            <a:off x="899510" y="1955410"/>
            <a:ext cx="3412067" cy="1462976"/>
          </a:xfrm>
        </p:spPr>
        <p:txBody>
          <a:bodyPr>
            <a:noAutofit/>
          </a:bodyPr>
          <a:lstStyle/>
          <a:p>
            <a:pPr algn="ctr"/>
            <a:r>
              <a:rPr lang="en-US" sz="2800" dirty="0">
                <a:solidFill>
                  <a:schemeClr val="tx1"/>
                </a:solidFill>
              </a:rPr>
              <a:t>Domestic Violence in the Workplace</a:t>
            </a:r>
          </a:p>
        </p:txBody>
      </p:sp>
      <p:sp>
        <p:nvSpPr>
          <p:cNvPr id="3" name="Subtitle 2">
            <a:extLst>
              <a:ext uri="{FF2B5EF4-FFF2-40B4-BE49-F238E27FC236}">
                <a16:creationId xmlns="" xmlns:a16="http://schemas.microsoft.com/office/drawing/2014/main" id="{D881C6B9-AE35-4589-AFC4-02C6BD1CD364}"/>
              </a:ext>
            </a:extLst>
          </p:cNvPr>
          <p:cNvSpPr>
            <a:spLocks noGrp="1"/>
          </p:cNvSpPr>
          <p:nvPr>
            <p:ph type="subTitle" idx="1"/>
          </p:nvPr>
        </p:nvSpPr>
        <p:spPr>
          <a:xfrm>
            <a:off x="752698" y="3555882"/>
            <a:ext cx="3703319" cy="2099265"/>
          </a:xfrm>
        </p:spPr>
        <p:txBody>
          <a:bodyPr>
            <a:noAutofit/>
          </a:bodyPr>
          <a:lstStyle/>
          <a:p>
            <a:pPr algn="ctr"/>
            <a:r>
              <a:rPr lang="en-US" sz="1400" dirty="0"/>
              <a:t>Understanding Local Government </a:t>
            </a:r>
          </a:p>
          <a:p>
            <a:pPr algn="ctr"/>
            <a:r>
              <a:rPr lang="en-US" sz="1400" dirty="0"/>
              <a:t> Obligation</a:t>
            </a:r>
          </a:p>
          <a:p>
            <a:pPr algn="ctr"/>
            <a:r>
              <a:rPr lang="en-US" sz="1400" dirty="0"/>
              <a:t>Under The New Jersey Public employer</a:t>
            </a:r>
          </a:p>
          <a:p>
            <a:pPr algn="ctr"/>
            <a:r>
              <a:rPr lang="en-US" sz="1400" dirty="0"/>
              <a:t>Domestic Violence Policy </a:t>
            </a:r>
          </a:p>
        </p:txBody>
      </p:sp>
    </p:spTree>
    <p:extLst>
      <p:ext uri="{BB962C8B-B14F-4D97-AF65-F5344CB8AC3E}">
        <p14:creationId xmlns="" xmlns:p14="http://schemas.microsoft.com/office/powerpoint/2010/main" val="85409216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20">
            <a:extLst>
              <a:ext uri="{FF2B5EF4-FFF2-40B4-BE49-F238E27FC236}">
                <a16:creationId xmlns="" xmlns:a16="http://schemas.microsoft.com/office/drawing/2014/main" id="{504BED40-EAF7-4E55-AFF7-2CD840EBD3A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CCF5B89E-A5D9-4F02-BD14-15C479131C47}"/>
              </a:ext>
            </a:extLst>
          </p:cNvPr>
          <p:cNvSpPr>
            <a:spLocks noGrp="1"/>
          </p:cNvSpPr>
          <p:nvPr>
            <p:ph type="title"/>
          </p:nvPr>
        </p:nvSpPr>
        <p:spPr>
          <a:xfrm>
            <a:off x="0" y="457200"/>
            <a:ext cx="8113628" cy="1013800"/>
          </a:xfrm>
        </p:spPr>
        <p:txBody>
          <a:bodyPr>
            <a:normAutofit fontScale="90000"/>
          </a:bodyPr>
          <a:lstStyle/>
          <a:p>
            <a:r>
              <a:rPr lang="en-US" sz="3100" dirty="0">
                <a:solidFill>
                  <a:schemeClr val="tx2"/>
                </a:solidFill>
              </a:rPr>
              <a:t/>
            </a:r>
            <a:br>
              <a:rPr lang="en-US" sz="3100" dirty="0">
                <a:solidFill>
                  <a:schemeClr val="tx2"/>
                </a:solidFill>
              </a:rPr>
            </a:br>
            <a:r>
              <a:rPr lang="en-US" sz="2400" b="1" dirty="0">
                <a:solidFill>
                  <a:schemeClr val="tx2"/>
                </a:solidFill>
              </a:rPr>
              <a:t>Staggering Statistics IN NEW JERSEY (NCADV) </a:t>
            </a:r>
            <a:r>
              <a:rPr lang="en-US" sz="2100" b="1" dirty="0">
                <a:solidFill>
                  <a:schemeClr val="tx2"/>
                </a:solidFill>
              </a:rPr>
              <a:t/>
            </a:r>
            <a:br>
              <a:rPr lang="en-US" sz="2100" b="1" dirty="0">
                <a:solidFill>
                  <a:schemeClr val="tx2"/>
                </a:solidFill>
              </a:rPr>
            </a:br>
            <a:endParaRPr lang="en-US" sz="2100" b="1" dirty="0">
              <a:solidFill>
                <a:schemeClr val="tx2"/>
              </a:solidFill>
            </a:endParaRPr>
          </a:p>
        </p:txBody>
      </p:sp>
      <p:sp>
        <p:nvSpPr>
          <p:cNvPr id="19" name="Rectangle 22">
            <a:extLst>
              <a:ext uri="{FF2B5EF4-FFF2-40B4-BE49-F238E27FC236}">
                <a16:creationId xmlns="" xmlns:a16="http://schemas.microsoft.com/office/drawing/2014/main" id="{F367CCF1-BB1E-41CF-8499-94A870C33E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 xmlns:a16="http://schemas.microsoft.com/office/drawing/2014/main" id="{9B58E6A4-931B-410F-A700-993F0F422655}"/>
              </a:ext>
            </a:extLst>
          </p:cNvPr>
          <p:cNvSpPr>
            <a:spLocks noGrp="1"/>
          </p:cNvSpPr>
          <p:nvPr>
            <p:ph idx="1"/>
          </p:nvPr>
        </p:nvSpPr>
        <p:spPr>
          <a:xfrm>
            <a:off x="446535" y="1677880"/>
            <a:ext cx="6675120" cy="4722920"/>
          </a:xfrm>
        </p:spPr>
        <p:txBody>
          <a:bodyPr>
            <a:normAutofit fontScale="92500" lnSpcReduction="20000"/>
          </a:bodyPr>
          <a:lstStyle/>
          <a:p>
            <a:pPr algn="just">
              <a:lnSpc>
                <a:spcPct val="100000"/>
              </a:lnSpc>
            </a:pPr>
            <a:r>
              <a:rPr lang="en-US" sz="1800" b="1" dirty="0">
                <a:solidFill>
                  <a:schemeClr val="tx2"/>
                </a:solidFill>
              </a:rPr>
              <a:t>26.2% of New Jersey women and 29.3% of New Jersey men experience intimate partner physical violence, intimate partner rape and/or intimate partner stalking in their lifetimes. </a:t>
            </a:r>
          </a:p>
          <a:p>
            <a:pPr algn="just">
              <a:lnSpc>
                <a:spcPct val="100000"/>
              </a:lnSpc>
            </a:pPr>
            <a:r>
              <a:rPr lang="en-US" sz="1800" b="1" dirty="0">
                <a:solidFill>
                  <a:schemeClr val="tx2"/>
                </a:solidFill>
              </a:rPr>
              <a:t>In 2016  there were 63,420 domestic violence incidents in New Jersey. </a:t>
            </a:r>
          </a:p>
          <a:p>
            <a:pPr algn="just">
              <a:lnSpc>
                <a:spcPct val="100000"/>
              </a:lnSpc>
            </a:pPr>
            <a:r>
              <a:rPr lang="en-US" sz="1800" b="1" dirty="0">
                <a:solidFill>
                  <a:schemeClr val="tx2"/>
                </a:solidFill>
              </a:rPr>
              <a:t>Children were involved or present during 29 percent of all domestic violence offenses occurring in 2012. Specifically, 4 percent (2,298) were involved and 25 percent (16,534) were present.</a:t>
            </a:r>
          </a:p>
          <a:p>
            <a:pPr algn="just">
              <a:lnSpc>
                <a:spcPct val="100000"/>
              </a:lnSpc>
            </a:pPr>
            <a:r>
              <a:rPr lang="en-US" sz="1800" b="1" dirty="0">
                <a:solidFill>
                  <a:schemeClr val="tx2"/>
                </a:solidFill>
              </a:rPr>
              <a:t>Wives were the victims in 16 percent (10,829) and ex-wives were the victims in 3 percent (2,187) of the reported domestic violence offenses in 2012. Overall, females were victims in 75 percent (48,697) of all domestic violence offenses.</a:t>
            </a:r>
          </a:p>
          <a:p>
            <a:pPr algn="just">
              <a:lnSpc>
                <a:spcPct val="100000"/>
              </a:lnSpc>
            </a:pPr>
            <a:r>
              <a:rPr lang="en-US" sz="1800" b="1" dirty="0">
                <a:solidFill>
                  <a:schemeClr val="tx2"/>
                </a:solidFill>
              </a:rPr>
              <a:t>Domestic violence offenses arising from a dating relationship accounted for 14 percent (9,370) of the state total.</a:t>
            </a:r>
          </a:p>
        </p:txBody>
      </p:sp>
      <p:pic>
        <p:nvPicPr>
          <p:cNvPr id="5" name="Picture 4">
            <a:extLst>
              <a:ext uri="{FF2B5EF4-FFF2-40B4-BE49-F238E27FC236}">
                <a16:creationId xmlns="" xmlns:a16="http://schemas.microsoft.com/office/drawing/2014/main" id="{A5B29605-4630-4062-B2A7-01C75B8D39F1}"/>
              </a:ext>
            </a:extLst>
          </p:cNvPr>
          <p:cNvPicPr>
            <a:picLocks noChangeAspect="1"/>
          </p:cNvPicPr>
          <p:nvPr/>
        </p:nvPicPr>
        <p:blipFill rotWithShape="1">
          <a:blip r:embed="rId3" cstate="print">
            <a:extLst>
              <a:ext uri="{28A0092B-C50C-407E-A947-70E740481C1C}">
                <a14:useLocalDpi xmlns="" xmlns:a14="http://schemas.microsoft.com/office/drawing/2010/main" val="0"/>
              </a:ext>
              <a:ext uri="{837473B0-CC2E-450A-ABE3-18F120FF3D39}">
                <a1611:picAttrSrcUrl xmlns="" xmlns:a1611="http://schemas.microsoft.com/office/drawing/2016/11/main" r:id="rId4"/>
              </a:ext>
            </a:extLst>
          </a:blip>
          <a:srcRect t="3110" r="4" b="5655"/>
          <a:stretch/>
        </p:blipFill>
        <p:spPr>
          <a:xfrm>
            <a:off x="7521283" y="10"/>
            <a:ext cx="4670717" cy="6857990"/>
          </a:xfrm>
          <a:prstGeom prst="rect">
            <a:avLst/>
          </a:prstGeom>
        </p:spPr>
      </p:pic>
    </p:spTree>
    <p:extLst>
      <p:ext uri="{BB962C8B-B14F-4D97-AF65-F5344CB8AC3E}">
        <p14:creationId xmlns="" xmlns:p14="http://schemas.microsoft.com/office/powerpoint/2010/main" val="2317278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F92989FB-1024-49B7-BDF1-B3CE27D4862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557F72C4-A9DD-4148-9D5A-E5F7F6A66B61}"/>
              </a:ext>
            </a:extLst>
          </p:cNvPr>
          <p:cNvSpPr>
            <a:spLocks noGrp="1"/>
          </p:cNvSpPr>
          <p:nvPr>
            <p:ph type="title"/>
          </p:nvPr>
        </p:nvSpPr>
        <p:spPr>
          <a:xfrm>
            <a:off x="746228" y="1073231"/>
            <a:ext cx="3054091" cy="4711539"/>
          </a:xfrm>
        </p:spPr>
        <p:txBody>
          <a:bodyPr anchor="ctr">
            <a:normAutofit/>
          </a:bodyPr>
          <a:lstStyle/>
          <a:p>
            <a:pPr algn="ctr"/>
            <a:r>
              <a:rPr lang="en-US" sz="3200" dirty="0">
                <a:solidFill>
                  <a:schemeClr val="bg1">
                    <a:lumMod val="85000"/>
                    <a:lumOff val="15000"/>
                  </a:schemeClr>
                </a:solidFill>
              </a:rPr>
              <a:t>NATIONWIDE STATISTICS</a:t>
            </a:r>
          </a:p>
        </p:txBody>
      </p:sp>
      <p:sp>
        <p:nvSpPr>
          <p:cNvPr id="11" name="Rectangle 10">
            <a:extLst>
              <a:ext uri="{FF2B5EF4-FFF2-40B4-BE49-F238E27FC236}">
                <a16:creationId xmlns="" xmlns:a16="http://schemas.microsoft.com/office/drawing/2014/main" id="{DFEE959E-BF10-4204-9556-D1707088D44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 xmlns:a16="http://schemas.microsoft.com/office/drawing/2014/main" id="{DDD17B6A-CB37-4005-9681-A20AFCDC782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 xmlns:a16="http://schemas.microsoft.com/office/drawing/2014/main" id="{3B7BBDE9-DAED-40B0-A640-503C918D1CE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 xmlns:a16="http://schemas.microsoft.com/office/drawing/2014/main" id="{7BC7EA7B-802E-41F4-8926-C4475287AA3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246851" y="601200"/>
            <a:ext cx="7498616" cy="579959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4" name="Rectangle 1">
            <a:extLst>
              <a:ext uri="{FF2B5EF4-FFF2-40B4-BE49-F238E27FC236}">
                <a16:creationId xmlns="" xmlns:a16="http://schemas.microsoft.com/office/drawing/2014/main" id="{1BB379E1-E2B9-4872-8F77-2908235325E7}"/>
              </a:ext>
            </a:extLst>
          </p:cNvPr>
          <p:cNvSpPr>
            <a:spLocks noGrp="1" noChangeArrowheads="1"/>
          </p:cNvSpPr>
          <p:nvPr>
            <p:ph idx="1"/>
          </p:nvPr>
        </p:nvSpPr>
        <p:spPr bwMode="auto">
          <a:xfrm>
            <a:off x="4702629" y="1073231"/>
            <a:ext cx="6599582" cy="4711539"/>
          </a:xfrm>
          <a:prstGeom prst="rect">
            <a:avLst/>
          </a:prstGeom>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lIns="91440" tIns="0" rIns="91440" bIns="88872" numCol="1" anchorCtr="0" compatLnSpc="1">
            <a:prstTxWarp prst="textNoShape">
              <a:avLst/>
            </a:prstTxWarp>
            <a:normAutofit/>
          </a:bodyPr>
          <a:lstStyle/>
          <a:p>
            <a:pPr marL="0" marR="0" lvl="0" indent="0" defTabSz="914400" rtl="0" eaLnBrk="0" fontAlgn="base" latinLnBrk="0" hangingPunct="0">
              <a:lnSpc>
                <a:spcPct val="100000"/>
              </a:lnSpc>
              <a:spcBef>
                <a:spcPct val="0"/>
              </a:spcBef>
              <a:buClrTx/>
              <a:buSzTx/>
              <a:buFontTx/>
              <a:buNone/>
              <a:tabLst/>
            </a:pPr>
            <a:r>
              <a:rPr kumimoji="0" lang="en-US" altLang="en-US" sz="1000" b="1" i="0" u="none" strike="noStrike" cap="none" normalizeH="0" baseline="0" dirty="0">
                <a:ln>
                  <a:noFill/>
                </a:ln>
                <a:solidFill>
                  <a:srgbClr val="FFFFFF"/>
                </a:solidFill>
                <a:effectLst/>
                <a:latin typeface="Open Sans"/>
              </a:rPr>
              <a:t>RAPE</a:t>
            </a:r>
          </a:p>
          <a:p>
            <a:pPr marL="0" marR="0" lvl="0" indent="0" defTabSz="914400" rtl="0" eaLnBrk="0" fontAlgn="base" latinLnBrk="0" hangingPunct="0">
              <a:lnSpc>
                <a:spcPct val="100000"/>
              </a:lnSpc>
              <a:spcBef>
                <a:spcPct val="0"/>
              </a:spcBef>
              <a:buClrTx/>
              <a:buSzTx/>
              <a:buNone/>
              <a:tabLst/>
            </a:pPr>
            <a:r>
              <a:rPr kumimoji="0" lang="en-US" altLang="en-US" sz="1000" b="0" i="0" u="none" strike="noStrike" cap="none" normalizeH="0" baseline="0" dirty="0">
                <a:ln>
                  <a:noFill/>
                </a:ln>
                <a:solidFill>
                  <a:srgbClr val="FFFFFF"/>
                </a:solidFill>
                <a:effectLst/>
                <a:latin typeface="Open Sans"/>
              </a:rPr>
              <a:t>1 in 5 women and 1 in 71 men in the United States has been raped in their lifetime.</a:t>
            </a:r>
          </a:p>
          <a:p>
            <a:pPr marL="0" marR="0" lvl="0" indent="0" defTabSz="914400" rtl="0" eaLnBrk="0" fontAlgn="base" latinLnBrk="0" hangingPunct="0">
              <a:lnSpc>
                <a:spcPct val="100000"/>
              </a:lnSpc>
              <a:spcBef>
                <a:spcPct val="0"/>
              </a:spcBef>
              <a:buClrTx/>
              <a:buSzTx/>
              <a:buNone/>
              <a:tabLst/>
            </a:pPr>
            <a:r>
              <a:rPr kumimoji="0" lang="en-US" altLang="en-US" sz="1000" b="0" i="0" u="none" strike="noStrike" cap="none" normalizeH="0" baseline="0" dirty="0">
                <a:ln>
                  <a:noFill/>
                </a:ln>
                <a:solidFill>
                  <a:srgbClr val="FFFFFF"/>
                </a:solidFill>
                <a:effectLst/>
                <a:latin typeface="Open Sans"/>
              </a:rPr>
              <a:t>45.4% of female rape victims and 29% of male rape victims were raped by an intimate partner.</a:t>
            </a:r>
          </a:p>
          <a:p>
            <a:pPr marL="0" marR="0" lvl="0" indent="0" defTabSz="914400" rtl="0" eaLnBrk="0" fontAlgn="base" latinLnBrk="0" hangingPunct="0">
              <a:lnSpc>
                <a:spcPct val="100000"/>
              </a:lnSpc>
              <a:spcBef>
                <a:spcPct val="0"/>
              </a:spcBef>
              <a:buClrTx/>
              <a:buSzTx/>
              <a:buFontTx/>
              <a:buNone/>
              <a:tabLst/>
            </a:pPr>
            <a:endParaRPr kumimoji="0" lang="en-US" altLang="en-US" sz="1000" b="1" i="0" u="none" strike="noStrike" cap="none" normalizeH="0" baseline="0" dirty="0">
              <a:ln>
                <a:noFill/>
              </a:ln>
              <a:solidFill>
                <a:srgbClr val="FFFFFF"/>
              </a:solidFill>
              <a:effectLst/>
              <a:latin typeface="Open Sans"/>
            </a:endParaRPr>
          </a:p>
          <a:p>
            <a:pPr marL="0" marR="0" lvl="0" indent="0" defTabSz="914400" rtl="0" eaLnBrk="0" fontAlgn="base" latinLnBrk="0" hangingPunct="0">
              <a:lnSpc>
                <a:spcPct val="100000"/>
              </a:lnSpc>
              <a:spcBef>
                <a:spcPct val="0"/>
              </a:spcBef>
              <a:buClrTx/>
              <a:buSzTx/>
              <a:buFontTx/>
              <a:buNone/>
              <a:tabLst/>
            </a:pPr>
            <a:r>
              <a:rPr kumimoji="0" lang="en-US" altLang="en-US" sz="1000" b="1" i="0" u="none" strike="noStrike" cap="none" normalizeH="0" baseline="0" dirty="0">
                <a:ln>
                  <a:noFill/>
                </a:ln>
                <a:solidFill>
                  <a:srgbClr val="FFFFFF"/>
                </a:solidFill>
                <a:effectLst/>
                <a:latin typeface="Open Sans"/>
              </a:rPr>
              <a:t>STALKING</a:t>
            </a:r>
          </a:p>
          <a:p>
            <a:pPr marL="0" marR="0" lvl="0" indent="0" defTabSz="914400" rtl="0" eaLnBrk="0" fontAlgn="base" latinLnBrk="0" hangingPunct="0">
              <a:lnSpc>
                <a:spcPct val="100000"/>
              </a:lnSpc>
              <a:spcBef>
                <a:spcPct val="0"/>
              </a:spcBef>
              <a:buClrTx/>
              <a:buSzTx/>
              <a:buNone/>
              <a:tabLst/>
            </a:pPr>
            <a:r>
              <a:rPr kumimoji="0" lang="en-US" altLang="en-US" sz="1000" b="0" i="0" u="none" strike="noStrike" cap="none" normalizeH="0" baseline="0" dirty="0">
                <a:ln>
                  <a:noFill/>
                </a:ln>
                <a:solidFill>
                  <a:srgbClr val="FFFFFF"/>
                </a:solidFill>
                <a:effectLst/>
                <a:latin typeface="Open Sans"/>
              </a:rPr>
              <a:t>19.3 million women and 5.1 million men in the United States have been stalked in their lifetime.</a:t>
            </a:r>
            <a:r>
              <a:rPr kumimoji="0" lang="en-US" altLang="en-US" sz="1000" b="0" i="0" u="none" strike="noStrike" cap="none" normalizeH="0" baseline="30000" dirty="0">
                <a:ln>
                  <a:noFill/>
                </a:ln>
                <a:solidFill>
                  <a:srgbClr val="FFFFFF"/>
                </a:solidFill>
                <a:effectLst/>
                <a:latin typeface="Open Sans"/>
              </a:rPr>
              <a:t> </a:t>
            </a:r>
            <a:r>
              <a:rPr kumimoji="0" lang="en-US" altLang="en-US" sz="1000" b="0" i="0" u="none" strike="noStrike" cap="none" normalizeH="0" baseline="0" dirty="0">
                <a:ln>
                  <a:noFill/>
                </a:ln>
                <a:solidFill>
                  <a:srgbClr val="FFFFFF"/>
                </a:solidFill>
                <a:effectLst/>
                <a:latin typeface="Open Sans"/>
              </a:rPr>
              <a:t>60.8% of female stalking victims and 43.5% men reported being stalked by a current or former intimate partner.</a:t>
            </a:r>
          </a:p>
          <a:p>
            <a:pPr marL="0" marR="0" lvl="0" indent="0" defTabSz="914400" rtl="0" eaLnBrk="0" fontAlgn="base" latinLnBrk="0" hangingPunct="0">
              <a:lnSpc>
                <a:spcPct val="100000"/>
              </a:lnSpc>
              <a:spcBef>
                <a:spcPct val="0"/>
              </a:spcBef>
              <a:buClrTx/>
              <a:buSzTx/>
              <a:buFontTx/>
              <a:buNone/>
              <a:tabLst/>
            </a:pPr>
            <a:endParaRPr kumimoji="0" lang="en-US" altLang="en-US" sz="1000" b="1" i="0" u="none" strike="noStrike" cap="none" normalizeH="0" baseline="0" dirty="0">
              <a:ln>
                <a:noFill/>
              </a:ln>
              <a:solidFill>
                <a:srgbClr val="FFFFFF"/>
              </a:solidFill>
              <a:effectLst/>
              <a:latin typeface="Open Sans"/>
            </a:endParaRPr>
          </a:p>
          <a:p>
            <a:pPr marL="0" marR="0" lvl="0" indent="0" defTabSz="914400" rtl="0" eaLnBrk="0" fontAlgn="base" latinLnBrk="0" hangingPunct="0">
              <a:lnSpc>
                <a:spcPct val="100000"/>
              </a:lnSpc>
              <a:spcBef>
                <a:spcPct val="0"/>
              </a:spcBef>
              <a:buClrTx/>
              <a:buSzTx/>
              <a:buFontTx/>
              <a:buNone/>
              <a:tabLst/>
            </a:pPr>
            <a:r>
              <a:rPr kumimoji="0" lang="en-US" altLang="en-US" sz="1000" b="1" i="0" u="none" strike="noStrike" cap="none" normalizeH="0" baseline="0" dirty="0">
                <a:ln>
                  <a:noFill/>
                </a:ln>
                <a:solidFill>
                  <a:srgbClr val="FFFFFF"/>
                </a:solidFill>
                <a:effectLst/>
                <a:latin typeface="Open Sans"/>
              </a:rPr>
              <a:t>HOMICIDE</a:t>
            </a:r>
          </a:p>
          <a:p>
            <a:pPr marL="0" marR="0" lvl="0" indent="0" defTabSz="914400" rtl="0" eaLnBrk="0" fontAlgn="base" latinLnBrk="0" hangingPunct="0">
              <a:lnSpc>
                <a:spcPct val="100000"/>
              </a:lnSpc>
              <a:spcBef>
                <a:spcPct val="0"/>
              </a:spcBef>
              <a:buClrTx/>
              <a:buSzTx/>
              <a:buNone/>
              <a:tabLst/>
            </a:pPr>
            <a:r>
              <a:rPr kumimoji="0" lang="en-US" altLang="en-US" sz="1000" b="0" i="0" u="none" strike="noStrike" cap="none" normalizeH="0" baseline="0" dirty="0">
                <a:ln>
                  <a:noFill/>
                </a:ln>
                <a:solidFill>
                  <a:srgbClr val="FFFFFF"/>
                </a:solidFill>
                <a:effectLst/>
                <a:latin typeface="Open Sans"/>
              </a:rPr>
              <a:t>A study of intimate partner homicides found that 20% of victims were not the intimate partners themselves, but family members, friends, neighbors, persons who intervened, law enforcement responders, or bystanders.</a:t>
            </a:r>
            <a:endParaRPr lang="en-US" altLang="en-US" sz="1000" baseline="30000" dirty="0">
              <a:solidFill>
                <a:srgbClr val="FFFFFF"/>
              </a:solidFill>
              <a:latin typeface="Open Sans"/>
            </a:endParaRPr>
          </a:p>
          <a:p>
            <a:pPr marL="0" marR="0" lvl="0" indent="0" defTabSz="914400" rtl="0" eaLnBrk="0" fontAlgn="base" latinLnBrk="0" hangingPunct="0">
              <a:lnSpc>
                <a:spcPct val="100000"/>
              </a:lnSpc>
              <a:spcBef>
                <a:spcPct val="0"/>
              </a:spcBef>
              <a:buClrTx/>
              <a:buSzTx/>
              <a:buNone/>
              <a:tabLst/>
            </a:pPr>
            <a:endParaRPr kumimoji="0" lang="en-US" altLang="en-US" sz="1000" b="0" i="0" u="none" strike="noStrike" cap="none" normalizeH="0" baseline="30000" dirty="0">
              <a:ln>
                <a:noFill/>
              </a:ln>
              <a:solidFill>
                <a:srgbClr val="FFFFFF"/>
              </a:solidFill>
              <a:effectLst/>
              <a:latin typeface="Open Sans"/>
            </a:endParaRPr>
          </a:p>
          <a:p>
            <a:pPr marL="0" marR="0" lvl="0" indent="0" defTabSz="914400" rtl="0" eaLnBrk="0" fontAlgn="base" latinLnBrk="0" hangingPunct="0">
              <a:lnSpc>
                <a:spcPct val="100000"/>
              </a:lnSpc>
              <a:spcBef>
                <a:spcPct val="0"/>
              </a:spcBef>
              <a:buClrTx/>
              <a:buSzTx/>
              <a:buNone/>
              <a:tabLst/>
            </a:pPr>
            <a:r>
              <a:rPr kumimoji="0" lang="en-US" altLang="en-US" sz="1000" b="0" i="0" u="none" strike="noStrike" cap="none" normalizeH="0" baseline="0" dirty="0">
                <a:ln>
                  <a:noFill/>
                </a:ln>
                <a:solidFill>
                  <a:srgbClr val="FFFFFF"/>
                </a:solidFill>
                <a:effectLst/>
                <a:latin typeface="Open Sans"/>
              </a:rPr>
              <a:t>72% of all murder-suicides involve an intimate partner; 94% of the victims of these murder suicides are female</a:t>
            </a:r>
          </a:p>
          <a:p>
            <a:pPr marL="0" marR="0" lvl="0" indent="0" defTabSz="914400" rtl="0" eaLnBrk="0" fontAlgn="base" latinLnBrk="0" hangingPunct="0">
              <a:lnSpc>
                <a:spcPct val="100000"/>
              </a:lnSpc>
              <a:spcBef>
                <a:spcPct val="0"/>
              </a:spcBef>
              <a:buClrTx/>
              <a:buSzTx/>
              <a:buNone/>
              <a:tabLst/>
            </a:pPr>
            <a:endParaRPr kumimoji="0" lang="en-US" altLang="en-US" sz="1000" b="1" i="0" u="none" strike="noStrike" cap="none" normalizeH="0" baseline="0" dirty="0">
              <a:ln>
                <a:noFill/>
              </a:ln>
              <a:solidFill>
                <a:srgbClr val="FFFFFF"/>
              </a:solidFill>
              <a:effectLst/>
              <a:latin typeface="Open Sans"/>
            </a:endParaRPr>
          </a:p>
          <a:p>
            <a:pPr marL="0" marR="0" lvl="0" indent="0" defTabSz="914400" rtl="0" eaLnBrk="0" fontAlgn="base" latinLnBrk="0" hangingPunct="0">
              <a:lnSpc>
                <a:spcPct val="100000"/>
              </a:lnSpc>
              <a:spcBef>
                <a:spcPct val="0"/>
              </a:spcBef>
              <a:buClrTx/>
              <a:buSzTx/>
              <a:buFontTx/>
              <a:buNone/>
              <a:tabLst/>
            </a:pPr>
            <a:r>
              <a:rPr kumimoji="0" lang="en-US" altLang="en-US" sz="1000" b="1" i="0" u="none" strike="noStrike" cap="none" normalizeH="0" baseline="0" dirty="0">
                <a:ln>
                  <a:noFill/>
                </a:ln>
                <a:solidFill>
                  <a:srgbClr val="FFFFFF"/>
                </a:solidFill>
                <a:effectLst/>
                <a:latin typeface="Open Sans"/>
              </a:rPr>
              <a:t>CHILDREN AND DOMESTIC VIOLENCE</a:t>
            </a:r>
          </a:p>
          <a:p>
            <a:pPr marL="0" marR="0" lvl="0" indent="0" defTabSz="914400" rtl="0" eaLnBrk="0" fontAlgn="base" latinLnBrk="0" hangingPunct="0">
              <a:lnSpc>
                <a:spcPct val="100000"/>
              </a:lnSpc>
              <a:spcBef>
                <a:spcPct val="0"/>
              </a:spcBef>
              <a:buClrTx/>
              <a:buSzTx/>
              <a:buNone/>
              <a:tabLst/>
            </a:pPr>
            <a:r>
              <a:rPr kumimoji="0" lang="en-US" altLang="en-US" sz="1000" b="0" i="0" u="none" strike="noStrike" cap="none" normalizeH="0" baseline="0" dirty="0">
                <a:ln>
                  <a:noFill/>
                </a:ln>
                <a:solidFill>
                  <a:srgbClr val="FFFFFF"/>
                </a:solidFill>
                <a:effectLst/>
                <a:latin typeface="Open Sans"/>
              </a:rPr>
              <a:t>1 in 15 children are exposed to intimate partner violence each year, and 90% of these children are eyewitnesses to this violence.</a:t>
            </a:r>
          </a:p>
          <a:p>
            <a:pPr marL="0" marR="0" lvl="0" indent="0" defTabSz="914400" rtl="0" eaLnBrk="0" fontAlgn="base" latinLnBrk="0" hangingPunct="0">
              <a:lnSpc>
                <a:spcPct val="100000"/>
              </a:lnSpc>
              <a:spcBef>
                <a:spcPct val="0"/>
              </a:spcBef>
              <a:buClrTx/>
              <a:buSzTx/>
              <a:buFontTx/>
              <a:buNone/>
              <a:tabLst/>
            </a:pPr>
            <a:endParaRPr kumimoji="0" lang="en-US" altLang="en-US" sz="1000" b="1" i="0" u="none" strike="noStrike" cap="none" normalizeH="0" baseline="0" dirty="0">
              <a:ln>
                <a:noFill/>
              </a:ln>
              <a:solidFill>
                <a:srgbClr val="FFFFFF"/>
              </a:solidFill>
              <a:effectLst/>
              <a:latin typeface="Open Sans"/>
            </a:endParaRPr>
          </a:p>
          <a:p>
            <a:pPr marL="0" marR="0" lvl="0" indent="0" defTabSz="914400" rtl="0" eaLnBrk="0" fontAlgn="base" latinLnBrk="0" hangingPunct="0">
              <a:lnSpc>
                <a:spcPct val="100000"/>
              </a:lnSpc>
              <a:spcBef>
                <a:spcPct val="0"/>
              </a:spcBef>
              <a:buClrTx/>
              <a:buSzTx/>
              <a:buFontTx/>
              <a:buNone/>
              <a:tabLst/>
            </a:pPr>
            <a:endParaRPr kumimoji="0" lang="en-US" altLang="en-US" sz="1000" b="0" i="0" u="none" strike="noStrike" cap="none" normalizeH="0" baseline="0" dirty="0">
              <a:ln>
                <a:noFill/>
              </a:ln>
              <a:solidFill>
                <a:srgbClr val="FFFFFF"/>
              </a:solidFill>
              <a:effectLst/>
              <a:latin typeface="Arial" panose="020B0604020202020204" pitchFamily="34" charset="0"/>
            </a:endParaRPr>
          </a:p>
        </p:txBody>
      </p:sp>
    </p:spTree>
    <p:extLst>
      <p:ext uri="{BB962C8B-B14F-4D97-AF65-F5344CB8AC3E}">
        <p14:creationId xmlns="" xmlns:p14="http://schemas.microsoft.com/office/powerpoint/2010/main" val="64740181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 xmlns:a16="http://schemas.microsoft.com/office/drawing/2014/main" id="{6B695AA2-4B70-477F-AF90-536B720A13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drawing of a face&#10;&#10;Description automatically generated">
            <a:extLst>
              <a:ext uri="{FF2B5EF4-FFF2-40B4-BE49-F238E27FC236}">
                <a16:creationId xmlns="" xmlns:a16="http://schemas.microsoft.com/office/drawing/2014/main" id="{46EC9066-6729-4EDF-B8EA-40382050D693}"/>
              </a:ext>
            </a:extLst>
          </p:cNvPr>
          <p:cNvPicPr>
            <a:picLocks noChangeAspect="1"/>
          </p:cNvPicPr>
          <p:nvPr/>
        </p:nvPicPr>
        <p:blipFill rotWithShape="1">
          <a:blip r:embed="rId3" cstate="print">
            <a:alphaModFix amt="40000"/>
            <a:extLst>
              <a:ext uri="{28A0092B-C50C-407E-A947-70E740481C1C}">
                <a14:useLocalDpi xmlns="" xmlns:a14="http://schemas.microsoft.com/office/drawing/2010/main" val="0"/>
              </a:ext>
              <a:ext uri="{837473B0-CC2E-450A-ABE3-18F120FF3D39}">
                <a1611:picAttrSrcUrl xmlns="" xmlns:a1611="http://schemas.microsoft.com/office/drawing/2016/11/main" r:id="rId4"/>
              </a:ext>
            </a:extLst>
          </a:blip>
          <a:srcRect t="19103" b="19084"/>
          <a:stretch/>
        </p:blipFill>
        <p:spPr>
          <a:xfrm>
            <a:off x="20" y="10"/>
            <a:ext cx="12191980" cy="6857990"/>
          </a:xfrm>
          <a:prstGeom prst="rect">
            <a:avLst/>
          </a:prstGeom>
        </p:spPr>
      </p:pic>
      <p:sp>
        <p:nvSpPr>
          <p:cNvPr id="6" name="Title 5">
            <a:extLst>
              <a:ext uri="{FF2B5EF4-FFF2-40B4-BE49-F238E27FC236}">
                <a16:creationId xmlns="" xmlns:a16="http://schemas.microsoft.com/office/drawing/2014/main" id="{4F642A95-9F1D-4D71-95EA-6C45590BEA84}"/>
              </a:ext>
            </a:extLst>
          </p:cNvPr>
          <p:cNvSpPr>
            <a:spLocks noGrp="1"/>
          </p:cNvSpPr>
          <p:nvPr>
            <p:ph type="ctrTitle"/>
          </p:nvPr>
        </p:nvSpPr>
        <p:spPr>
          <a:xfrm>
            <a:off x="914400" y="1020431"/>
            <a:ext cx="10276331" cy="4437834"/>
          </a:xfrm>
        </p:spPr>
        <p:txBody>
          <a:bodyPr>
            <a:noAutofit/>
          </a:bodyPr>
          <a:lstStyle/>
          <a:p>
            <a:pPr algn="ctr">
              <a:lnSpc>
                <a:spcPct val="100000"/>
              </a:lnSpc>
            </a:pPr>
            <a:r>
              <a:rPr lang="en-US" sz="4800" b="1" dirty="0">
                <a:solidFill>
                  <a:schemeClr val="tx1"/>
                </a:solidFill>
              </a:rPr>
              <a:t/>
            </a:r>
            <a:br>
              <a:rPr lang="en-US" sz="4800" b="1" dirty="0">
                <a:solidFill>
                  <a:schemeClr val="tx1"/>
                </a:solidFill>
              </a:rPr>
            </a:br>
            <a:r>
              <a:rPr lang="en-US" sz="4800" b="1" dirty="0">
                <a:solidFill>
                  <a:schemeClr val="tx1"/>
                </a:solidFill>
              </a:rPr>
              <a:t>why IS domestic violence A workplace ISSUE?????</a:t>
            </a:r>
            <a:r>
              <a:rPr lang="en-US" sz="4800" dirty="0">
                <a:solidFill>
                  <a:schemeClr val="tx1"/>
                </a:solidFill>
              </a:rPr>
              <a:t/>
            </a:r>
            <a:br>
              <a:rPr lang="en-US" sz="4800" dirty="0">
                <a:solidFill>
                  <a:schemeClr val="tx1"/>
                </a:solidFill>
              </a:rPr>
            </a:br>
            <a:endParaRPr lang="en-US" sz="4800" dirty="0">
              <a:solidFill>
                <a:schemeClr val="tx1"/>
              </a:solidFill>
            </a:endParaRPr>
          </a:p>
        </p:txBody>
      </p:sp>
    </p:spTree>
    <p:extLst>
      <p:ext uri="{BB962C8B-B14F-4D97-AF65-F5344CB8AC3E}">
        <p14:creationId xmlns="" xmlns:p14="http://schemas.microsoft.com/office/powerpoint/2010/main" val="4149824496"/>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a:hlinkClick r:id="" action="ppaction://media"/>
            <a:extLst>
              <a:ext uri="{FF2B5EF4-FFF2-40B4-BE49-F238E27FC236}">
                <a16:creationId xmlns="" xmlns:a16="http://schemas.microsoft.com/office/drawing/2014/main" id="{90CD862B-8319-4EA5-B49F-C2038D8176FC}"/>
              </a:ext>
            </a:extLst>
          </p:cNvPr>
          <p:cNvPicPr>
            <a:picLocks noGrp="1" noRot="1" noChangeAspect="1"/>
          </p:cNvPicPr>
          <p:nvPr>
            <p:ph idx="1"/>
            <a:videoFile r:link="rId1"/>
          </p:nvPr>
        </p:nvPicPr>
        <p:blipFill>
          <a:blip r:embed="rId4" cstate="print"/>
          <a:stretch>
            <a:fillRect/>
          </a:stretch>
        </p:blipFill>
        <p:spPr>
          <a:xfrm>
            <a:off x="1987420" y="1119673"/>
            <a:ext cx="8276253" cy="4855677"/>
          </a:xfrm>
          <a:prstGeom prst="rect">
            <a:avLst/>
          </a:prstGeom>
        </p:spPr>
      </p:pic>
    </p:spTree>
    <p:extLst>
      <p:ext uri="{BB962C8B-B14F-4D97-AF65-F5344CB8AC3E}">
        <p14:creationId xmlns="" xmlns:p14="http://schemas.microsoft.com/office/powerpoint/2010/main" val="46536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36">
            <a:extLst>
              <a:ext uri="{FF2B5EF4-FFF2-40B4-BE49-F238E27FC236}">
                <a16:creationId xmlns="" xmlns:a16="http://schemas.microsoft.com/office/drawing/2014/main" id="{E6C8E6EB-4C59-429B-97E4-72A058CFC4F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71" name="Rectangle 38">
            <a:extLst>
              <a:ext uri="{FF2B5EF4-FFF2-40B4-BE49-F238E27FC236}">
                <a16:creationId xmlns="" xmlns:a16="http://schemas.microsoft.com/office/drawing/2014/main" id="{B5B90362-AFCC-46A9-B41C-A257A8C5B31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72" name="Rectangle 40">
            <a:extLst>
              <a:ext uri="{FF2B5EF4-FFF2-40B4-BE49-F238E27FC236}">
                <a16:creationId xmlns="" xmlns:a16="http://schemas.microsoft.com/office/drawing/2014/main" id="{F71EF7F1-38BA-471D-8CD4-2A9AE8E3552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20" name="Picture 19">
            <a:extLst>
              <a:ext uri="{FF2B5EF4-FFF2-40B4-BE49-F238E27FC236}">
                <a16:creationId xmlns="" xmlns:a16="http://schemas.microsoft.com/office/drawing/2014/main" id="{C7475C41-00E1-4809-BA41-F7F38202B05F}"/>
              </a:ext>
            </a:extLst>
          </p:cNvPr>
          <p:cNvPicPr>
            <a:picLocks noChangeAspect="1"/>
          </p:cNvPicPr>
          <p:nvPr/>
        </p:nvPicPr>
        <p:blipFill rotWithShape="1">
          <a:blip r:embed="rId3" cstate="print">
            <a:extLst>
              <a:ext uri="{28A0092B-C50C-407E-A947-70E740481C1C}">
                <a14:useLocalDpi xmlns="" xmlns:a14="http://schemas.microsoft.com/office/drawing/2010/main" val="0"/>
              </a:ext>
              <a:ext uri="{837473B0-CC2E-450A-ABE3-18F120FF3D39}">
                <a1611:picAttrSrcUrl xmlns="" xmlns:a1611="http://schemas.microsoft.com/office/drawing/2016/11/main" r:id="rId4"/>
              </a:ext>
            </a:extLst>
          </a:blip>
          <a:srcRect r="12444"/>
          <a:stretch/>
        </p:blipFill>
        <p:spPr>
          <a:xfrm>
            <a:off x="20" y="10"/>
            <a:ext cx="12191980" cy="6857990"/>
          </a:xfrm>
          <a:prstGeom prst="rect">
            <a:avLst/>
          </a:prstGeom>
        </p:spPr>
      </p:pic>
      <p:sp>
        <p:nvSpPr>
          <p:cNvPr id="73" name="Rectangle 42">
            <a:extLst>
              <a:ext uri="{FF2B5EF4-FFF2-40B4-BE49-F238E27FC236}">
                <a16:creationId xmlns="" xmlns:a16="http://schemas.microsoft.com/office/drawing/2014/main" id="{36B822CC-7DA9-4417-AA94-64CEB676F0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3883" y="849057"/>
            <a:ext cx="3703320" cy="94997"/>
          </a:xfrm>
          <a:prstGeom prst="rect">
            <a:avLst/>
          </a:prstGeom>
          <a:solidFill>
            <a:schemeClr val="bg1">
              <a:alpha val="9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4" name="Rectangle 44">
            <a:extLst>
              <a:ext uri="{FF2B5EF4-FFF2-40B4-BE49-F238E27FC236}">
                <a16:creationId xmlns="" xmlns:a16="http://schemas.microsoft.com/office/drawing/2014/main" id="{AFA01E88-71CC-4FF3-9E81-51E0C32B45E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3883" y="1012371"/>
            <a:ext cx="3702134" cy="4202862"/>
          </a:xfrm>
          <a:prstGeom prst="rect">
            <a:avLst/>
          </a:prstGeom>
          <a:solidFill>
            <a:schemeClr val="bg1">
              <a:alpha val="95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 xmlns:a16="http://schemas.microsoft.com/office/drawing/2014/main" id="{29A3115A-4A7E-4592-9F6D-072F06DF3D83}"/>
              </a:ext>
            </a:extLst>
          </p:cNvPr>
          <p:cNvSpPr>
            <a:spLocks noGrp="1"/>
          </p:cNvSpPr>
          <p:nvPr>
            <p:ph type="ctrTitle"/>
          </p:nvPr>
        </p:nvSpPr>
        <p:spPr>
          <a:xfrm>
            <a:off x="897227" y="1153886"/>
            <a:ext cx="3374265" cy="971306"/>
          </a:xfrm>
        </p:spPr>
        <p:txBody>
          <a:bodyPr vert="horz" lIns="91440" tIns="45720" rIns="91440" bIns="45720" rtlCol="0" anchor="b">
            <a:normAutofit/>
          </a:bodyPr>
          <a:lstStyle/>
          <a:p>
            <a:r>
              <a:rPr lang="en-US" sz="2400" dirty="0">
                <a:solidFill>
                  <a:schemeClr val="tx1"/>
                </a:solidFill>
              </a:rPr>
              <a:t>IMPACT ON THE WORKPLACE </a:t>
            </a:r>
          </a:p>
        </p:txBody>
      </p:sp>
      <p:sp>
        <p:nvSpPr>
          <p:cNvPr id="3" name="Content Placeholder 2">
            <a:extLst>
              <a:ext uri="{FF2B5EF4-FFF2-40B4-BE49-F238E27FC236}">
                <a16:creationId xmlns="" xmlns:a16="http://schemas.microsoft.com/office/drawing/2014/main" id="{DDBF2E52-3CBA-4DC7-9139-B8E0844642ED}"/>
              </a:ext>
            </a:extLst>
          </p:cNvPr>
          <p:cNvSpPr>
            <a:spLocks noGrp="1"/>
          </p:cNvSpPr>
          <p:nvPr>
            <p:ph type="subTitle" idx="1"/>
          </p:nvPr>
        </p:nvSpPr>
        <p:spPr>
          <a:xfrm>
            <a:off x="897226" y="2266683"/>
            <a:ext cx="3374265" cy="2704562"/>
          </a:xfrm>
        </p:spPr>
        <p:txBody>
          <a:bodyPr vert="horz" lIns="91440" tIns="45720" rIns="91440" bIns="45720" rtlCol="0" anchor="ctr">
            <a:normAutofit fontScale="92500" lnSpcReduction="10000"/>
          </a:bodyPr>
          <a:lstStyle/>
          <a:p>
            <a:pPr marL="0" lvl="0" indent="0" fontAlgn="base">
              <a:lnSpc>
                <a:spcPct val="100000"/>
              </a:lnSpc>
            </a:pPr>
            <a:r>
              <a:rPr lang="en-US" altLang="en-US" sz="1200" b="1" dirty="0">
                <a:solidFill>
                  <a:schemeClr val="tx1">
                    <a:lumMod val="75000"/>
                    <a:lumOff val="25000"/>
                  </a:schemeClr>
                </a:solidFill>
              </a:rPr>
              <a:t>ECONOMIC IMPACT</a:t>
            </a:r>
          </a:p>
          <a:p>
            <a:pPr marL="0" lvl="0" indent="0" fontAlgn="base">
              <a:lnSpc>
                <a:spcPct val="100000"/>
              </a:lnSpc>
            </a:pPr>
            <a:r>
              <a:rPr lang="en-US" altLang="en-US" sz="1200" dirty="0">
                <a:solidFill>
                  <a:schemeClr val="tx1">
                    <a:lumMod val="75000"/>
                    <a:lumOff val="25000"/>
                  </a:schemeClr>
                </a:solidFill>
              </a:rPr>
              <a:t>Victims of intimate partner violence lose a total of </a:t>
            </a:r>
            <a:r>
              <a:rPr lang="en-US" altLang="en-US" sz="1200" dirty="0">
                <a:solidFill>
                  <a:schemeClr val="accent4">
                    <a:lumMod val="60000"/>
                    <a:lumOff val="40000"/>
                  </a:schemeClr>
                </a:solidFill>
              </a:rPr>
              <a:t>8.0 million days </a:t>
            </a:r>
            <a:r>
              <a:rPr lang="en-US" altLang="en-US" sz="1200" dirty="0">
                <a:solidFill>
                  <a:schemeClr val="tx1">
                    <a:lumMod val="75000"/>
                    <a:lumOff val="25000"/>
                  </a:schemeClr>
                </a:solidFill>
              </a:rPr>
              <a:t>of paid work each year.</a:t>
            </a:r>
          </a:p>
          <a:p>
            <a:pPr marL="0" lvl="0" indent="0" fontAlgn="base">
              <a:lnSpc>
                <a:spcPct val="100000"/>
              </a:lnSpc>
            </a:pPr>
            <a:r>
              <a:rPr lang="en-US" altLang="en-US" sz="1200" dirty="0">
                <a:solidFill>
                  <a:schemeClr val="tx1">
                    <a:lumMod val="75000"/>
                    <a:lumOff val="25000"/>
                  </a:schemeClr>
                </a:solidFill>
              </a:rPr>
              <a:t>Between </a:t>
            </a:r>
            <a:r>
              <a:rPr lang="en-US" altLang="en-US" sz="1200" dirty="0">
                <a:solidFill>
                  <a:schemeClr val="accent4">
                    <a:lumMod val="60000"/>
                    <a:lumOff val="40000"/>
                  </a:schemeClr>
                </a:solidFill>
              </a:rPr>
              <a:t>21-60%</a:t>
            </a:r>
            <a:r>
              <a:rPr lang="en-US" altLang="en-US" sz="1200" dirty="0">
                <a:solidFill>
                  <a:schemeClr val="tx1">
                    <a:lumMod val="75000"/>
                    <a:lumOff val="25000"/>
                  </a:schemeClr>
                </a:solidFill>
              </a:rPr>
              <a:t> of victims of intimate partner violence </a:t>
            </a:r>
            <a:r>
              <a:rPr lang="en-US" altLang="en-US" sz="1200" dirty="0">
                <a:solidFill>
                  <a:schemeClr val="accent4">
                    <a:lumMod val="60000"/>
                    <a:lumOff val="40000"/>
                  </a:schemeClr>
                </a:solidFill>
              </a:rPr>
              <a:t>lose their jobs </a:t>
            </a:r>
            <a:r>
              <a:rPr lang="en-US" altLang="en-US" sz="1200" dirty="0">
                <a:solidFill>
                  <a:schemeClr val="tx1">
                    <a:lumMod val="75000"/>
                    <a:lumOff val="25000"/>
                  </a:schemeClr>
                </a:solidFill>
              </a:rPr>
              <a:t>due to reasons stemming from the abuse.</a:t>
            </a:r>
          </a:p>
          <a:p>
            <a:pPr marL="0" lvl="0" indent="0" fontAlgn="base">
              <a:lnSpc>
                <a:spcPct val="100000"/>
              </a:lnSpc>
            </a:pPr>
            <a:r>
              <a:rPr lang="en-US" altLang="en-US" sz="1200" dirty="0">
                <a:solidFill>
                  <a:schemeClr val="tx1">
                    <a:lumMod val="75000"/>
                    <a:lumOff val="25000"/>
                  </a:schemeClr>
                </a:solidFill>
              </a:rPr>
              <a:t>between 2003 and 2008, </a:t>
            </a:r>
            <a:r>
              <a:rPr lang="en-US" altLang="en-US" sz="1200" dirty="0">
                <a:solidFill>
                  <a:schemeClr val="accent4">
                    <a:lumMod val="60000"/>
                    <a:lumOff val="40000"/>
                  </a:schemeClr>
                </a:solidFill>
              </a:rPr>
              <a:t>142 women were murdered in their workplace </a:t>
            </a:r>
            <a:r>
              <a:rPr lang="en-US" altLang="en-US" sz="1200" dirty="0">
                <a:solidFill>
                  <a:schemeClr val="tx1">
                    <a:lumMod val="75000"/>
                    <a:lumOff val="25000"/>
                  </a:schemeClr>
                </a:solidFill>
              </a:rPr>
              <a:t>by their abuser</a:t>
            </a:r>
          </a:p>
          <a:p>
            <a:pPr marL="0" lvl="0" indent="0" fontAlgn="base">
              <a:lnSpc>
                <a:spcPct val="100000"/>
              </a:lnSpc>
            </a:pPr>
            <a:r>
              <a:rPr lang="en-US" altLang="en-US" sz="1200" dirty="0">
                <a:solidFill>
                  <a:schemeClr val="accent4">
                    <a:lumMod val="60000"/>
                    <a:lumOff val="40000"/>
                  </a:schemeClr>
                </a:solidFill>
              </a:rPr>
              <a:t>74% </a:t>
            </a:r>
            <a:r>
              <a:rPr lang="en-US" altLang="en-US" sz="1200" dirty="0">
                <a:solidFill>
                  <a:schemeClr val="tx1">
                    <a:lumMod val="75000"/>
                    <a:lumOff val="25000"/>
                  </a:schemeClr>
                </a:solidFill>
              </a:rPr>
              <a:t>of employed battered women were harassed by their partner while at work</a:t>
            </a:r>
          </a:p>
          <a:p>
            <a:pPr marL="0" lvl="0" indent="0" fontAlgn="base">
              <a:lnSpc>
                <a:spcPct val="100000"/>
              </a:lnSpc>
            </a:pPr>
            <a:endParaRPr lang="en-US" altLang="en-US" sz="1200" dirty="0">
              <a:solidFill>
                <a:schemeClr val="tx1">
                  <a:lumMod val="75000"/>
                  <a:lumOff val="25000"/>
                </a:schemeClr>
              </a:solidFill>
            </a:endParaRPr>
          </a:p>
        </p:txBody>
      </p:sp>
    </p:spTree>
    <p:extLst>
      <p:ext uri="{BB962C8B-B14F-4D97-AF65-F5344CB8AC3E}">
        <p14:creationId xmlns="" xmlns:p14="http://schemas.microsoft.com/office/powerpoint/2010/main" val="353863521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A52DC2-78D2-44DC-89C8-41CD0EF3F1A6}"/>
              </a:ext>
            </a:extLst>
          </p:cNvPr>
          <p:cNvSpPr>
            <a:spLocks noGrp="1"/>
          </p:cNvSpPr>
          <p:nvPr>
            <p:ph type="title"/>
          </p:nvPr>
        </p:nvSpPr>
        <p:spPr/>
        <p:txBody>
          <a:bodyPr>
            <a:normAutofit fontScale="90000"/>
          </a:bodyPr>
          <a:lstStyle/>
          <a:p>
            <a:pPr algn="ctr"/>
            <a:r>
              <a:rPr lang="en-US" dirty="0"/>
              <a:t>The scope of domestic and sexual violence in the WORKPLACE</a:t>
            </a:r>
            <a:br>
              <a:rPr lang="en-US" dirty="0"/>
            </a:br>
            <a:endParaRPr lang="en-US" dirty="0"/>
          </a:p>
        </p:txBody>
      </p:sp>
      <p:sp>
        <p:nvSpPr>
          <p:cNvPr id="3" name="Content Placeholder 2">
            <a:extLst>
              <a:ext uri="{FF2B5EF4-FFF2-40B4-BE49-F238E27FC236}">
                <a16:creationId xmlns="" xmlns:a16="http://schemas.microsoft.com/office/drawing/2014/main" id="{02A30B0C-12C5-4184-9496-6A78F04F45CC}"/>
              </a:ext>
            </a:extLst>
          </p:cNvPr>
          <p:cNvSpPr>
            <a:spLocks noGrp="1"/>
          </p:cNvSpPr>
          <p:nvPr>
            <p:ph idx="1"/>
          </p:nvPr>
        </p:nvSpPr>
        <p:spPr/>
        <p:txBody>
          <a:bodyPr/>
          <a:lstStyle/>
          <a:p>
            <a:r>
              <a:rPr lang="en-US" dirty="0"/>
              <a:t>The cost of domestic violence to the US economy is more than $8.3 billion. This cost includes medical care, mental health services, and lost productivity (e.g., time away from work).</a:t>
            </a:r>
          </a:p>
          <a:p>
            <a:r>
              <a:rPr lang="en-US" dirty="0"/>
              <a:t>In one study, 60 percent of the domestic violence survivors surveyed reported losing their jobs, and 96 percent reported their work performance suffered as a consequence of the abuse.</a:t>
            </a:r>
          </a:p>
          <a:p>
            <a:endParaRPr lang="en-US" dirty="0"/>
          </a:p>
        </p:txBody>
      </p:sp>
    </p:spTree>
    <p:extLst>
      <p:ext uri="{BB962C8B-B14F-4D97-AF65-F5344CB8AC3E}">
        <p14:creationId xmlns="" xmlns:p14="http://schemas.microsoft.com/office/powerpoint/2010/main" val="162649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B56298A-C0E4-48FA-AD7D-CCA46CD36E31}"/>
              </a:ext>
            </a:extLst>
          </p:cNvPr>
          <p:cNvSpPr>
            <a:spLocks noGrp="1"/>
          </p:cNvSpPr>
          <p:nvPr>
            <p:ph type="title"/>
          </p:nvPr>
        </p:nvSpPr>
        <p:spPr/>
        <p:txBody>
          <a:bodyPr>
            <a:normAutofit/>
          </a:bodyPr>
          <a:lstStyle/>
          <a:p>
            <a:pPr algn="just"/>
            <a:r>
              <a:rPr lang="en-US" sz="2400" dirty="0"/>
              <a:t>The scope of domestic and sexual violence in the WORKPLACE</a:t>
            </a:r>
          </a:p>
        </p:txBody>
      </p:sp>
      <p:sp>
        <p:nvSpPr>
          <p:cNvPr id="3" name="Content Placeholder 2">
            <a:extLst>
              <a:ext uri="{FF2B5EF4-FFF2-40B4-BE49-F238E27FC236}">
                <a16:creationId xmlns="" xmlns:a16="http://schemas.microsoft.com/office/drawing/2014/main" id="{3EF5E4BB-7715-432C-9555-04582562110B}"/>
              </a:ext>
            </a:extLst>
          </p:cNvPr>
          <p:cNvSpPr>
            <a:spLocks noGrp="1"/>
          </p:cNvSpPr>
          <p:nvPr>
            <p:ph idx="1"/>
          </p:nvPr>
        </p:nvSpPr>
        <p:spPr>
          <a:xfrm>
            <a:off x="581192" y="2308484"/>
            <a:ext cx="11029616" cy="3666865"/>
          </a:xfrm>
        </p:spPr>
        <p:txBody>
          <a:bodyPr/>
          <a:lstStyle/>
          <a:p>
            <a:r>
              <a:rPr lang="en-US" dirty="0">
                <a:solidFill>
                  <a:schemeClr val="tx1"/>
                </a:solidFill>
                <a:latin typeface="PT Serif"/>
              </a:rPr>
              <a:t>In 2016 homicide was the ninth leading cause of workplace deaths in the United States. By 2017, homicide was the fourth leading cause of workplace deaths. </a:t>
            </a:r>
          </a:p>
          <a:p>
            <a:r>
              <a:rPr lang="en-US" dirty="0">
                <a:solidFill>
                  <a:schemeClr val="tx1"/>
                </a:solidFill>
                <a:latin typeface="PT Serif"/>
              </a:rPr>
              <a:t>42 percent of women murdered in the workplace are killed by a family member or domestic partner (2 percent of male homicide victims are killed by this demographic).</a:t>
            </a:r>
          </a:p>
          <a:p>
            <a:r>
              <a:rPr lang="en-US" dirty="0">
                <a:solidFill>
                  <a:schemeClr val="tx1"/>
                </a:solidFill>
                <a:latin typeface="PT Serif"/>
              </a:rPr>
              <a:t>Almost 80 percent of workplace fatalities involve firearms. The motive for the typical single-shooter workplace event (excluding robberies or mass shootings in which the motive is inscrutable) is either a mentally unstable worker whose life is spiraling out of control loses his or her job and returns to avenge a real or imaginary grievance, or more commonly, an estranged spouse or domestic partner who comes to the workplace to kill his or her spouse.</a:t>
            </a:r>
          </a:p>
          <a:p>
            <a:endParaRPr lang="en-US" dirty="0"/>
          </a:p>
        </p:txBody>
      </p:sp>
      <p:sp>
        <p:nvSpPr>
          <p:cNvPr id="4" name="Rectangle 3">
            <a:extLst>
              <a:ext uri="{FF2B5EF4-FFF2-40B4-BE49-F238E27FC236}">
                <a16:creationId xmlns="" xmlns:a16="http://schemas.microsoft.com/office/drawing/2014/main" id="{EC50A775-557D-41BD-A684-231CB750C2DD}"/>
              </a:ext>
            </a:extLst>
          </p:cNvPr>
          <p:cNvSpPr/>
          <p:nvPr/>
        </p:nvSpPr>
        <p:spPr>
          <a:xfrm>
            <a:off x="9189717" y="3102812"/>
            <a:ext cx="74203" cy="2031325"/>
          </a:xfrm>
          <a:prstGeom prst="rect">
            <a:avLst/>
          </a:prstGeom>
        </p:spPr>
        <p:txBody>
          <a:bodyPr wrap="square">
            <a:spAutoFit/>
          </a:bodyPr>
          <a:lstStyle/>
          <a:p>
            <a:r>
              <a:rPr lang="en-US" dirty="0">
                <a:solidFill>
                  <a:srgbClr val="212121"/>
                </a:solidFill>
                <a:latin typeface="PT Serif"/>
              </a:rPr>
              <a:t>.. ……..</a:t>
            </a:r>
            <a:endParaRPr lang="en-US" b="0" i="0" dirty="0">
              <a:solidFill>
                <a:srgbClr val="212121"/>
              </a:solidFill>
              <a:effectLst/>
              <a:latin typeface="PT Serif"/>
            </a:endParaRPr>
          </a:p>
        </p:txBody>
      </p:sp>
    </p:spTree>
    <p:extLst>
      <p:ext uri="{BB962C8B-B14F-4D97-AF65-F5344CB8AC3E}">
        <p14:creationId xmlns="" xmlns:p14="http://schemas.microsoft.com/office/powerpoint/2010/main" val="916796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 xmlns:a16="http://schemas.microsoft.com/office/drawing/2014/main" id="{77F2BB43-1E8B-40A7-9733-9AEE76BFE22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 xmlns:a16="http://schemas.microsoft.com/office/drawing/2014/main" id="{2F2499BD-C67D-4CD4-9747-4DCC7EF1FC2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 xmlns:a16="http://schemas.microsoft.com/office/drawing/2014/main" id="{80D02CAC-A533-4E24-84A6-B3171E16A2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 xmlns:a16="http://schemas.microsoft.com/office/drawing/2014/main" id="{44DBAF48-B17B-4AA7-9E99-4EC0C990582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22" name="Rectangle 21">
            <a:extLst>
              <a:ext uri="{FF2B5EF4-FFF2-40B4-BE49-F238E27FC236}">
                <a16:creationId xmlns="" xmlns:a16="http://schemas.microsoft.com/office/drawing/2014/main" id="{C946306D-5ADD-463A-949A-DEEBA39D70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 xmlns:a16="http://schemas.microsoft.com/office/drawing/2014/main" id="{A473A035-1F9A-4381-AC96-683CD2DF5D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6534" y="455422"/>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 xmlns:a16="http://schemas.microsoft.com/office/drawing/2014/main" id="{CF4ED641-0671-4D88-92E6-026A8C9F1A4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244341"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 xmlns:a16="http://schemas.microsoft.com/office/drawing/2014/main" id="{7A02EF2F-E7B1-40FC-885B-C4D89902B6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8" name="Picture 7" descr="A close up of a sign&#10;&#10;Description automatically generated">
            <a:extLst>
              <a:ext uri="{FF2B5EF4-FFF2-40B4-BE49-F238E27FC236}">
                <a16:creationId xmlns="" xmlns:a16="http://schemas.microsoft.com/office/drawing/2014/main" id="{FBD7F022-B757-437C-B9E7-18D3A35F7298}"/>
              </a:ext>
            </a:extLst>
          </p:cNvPr>
          <p:cNvPicPr>
            <a:picLocks noChangeAspect="1"/>
          </p:cNvPicPr>
          <p:nvPr/>
        </p:nvPicPr>
        <p:blipFill rotWithShape="1">
          <a:blip r:embed="rId3" cstate="print">
            <a:extLst>
              <a:ext uri="{28A0092B-C50C-407E-A947-70E740481C1C}">
                <a14:useLocalDpi xmlns="" xmlns:a14="http://schemas.microsoft.com/office/drawing/2010/main" val="0"/>
              </a:ext>
              <a:ext uri="{837473B0-CC2E-450A-ABE3-18F120FF3D39}">
                <a1611:picAttrSrcUrl xmlns="" xmlns:a1611="http://schemas.microsoft.com/office/drawing/2016/11/main" r:id="rId4"/>
              </a:ext>
            </a:extLst>
          </a:blip>
          <a:srcRect l="644" r="10340" b="-2"/>
          <a:stretch/>
        </p:blipFill>
        <p:spPr>
          <a:xfrm>
            <a:off x="446534" y="599724"/>
            <a:ext cx="5614416" cy="3547872"/>
          </a:xfrm>
          <a:prstGeom prst="rect">
            <a:avLst/>
          </a:prstGeom>
        </p:spPr>
      </p:pic>
      <p:pic>
        <p:nvPicPr>
          <p:cNvPr id="5" name="Content Placeholder 4" descr="A close up of a piece of paper&#10;&#10;Description automatically generated">
            <a:extLst>
              <a:ext uri="{FF2B5EF4-FFF2-40B4-BE49-F238E27FC236}">
                <a16:creationId xmlns="" xmlns:a16="http://schemas.microsoft.com/office/drawing/2014/main" id="{94615B51-733E-4DC4-807D-89AA340372C9}"/>
              </a:ext>
            </a:extLst>
          </p:cNvPr>
          <p:cNvPicPr>
            <a:picLocks noGrp="1" noChangeAspect="1"/>
          </p:cNvPicPr>
          <p:nvPr>
            <p:ph idx="1"/>
          </p:nvPr>
        </p:nvPicPr>
        <p:blipFill rotWithShape="1">
          <a:blip r:embed="rId5" cstate="print">
            <a:extLst>
              <a:ext uri="{28A0092B-C50C-407E-A947-70E740481C1C}">
                <a14:useLocalDpi xmlns="" xmlns:a14="http://schemas.microsoft.com/office/drawing/2010/main" val="0"/>
              </a:ext>
              <a:ext uri="{837473B0-CC2E-450A-ABE3-18F120FF3D39}">
                <a1611:picAttrSrcUrl xmlns="" xmlns:a1611="http://schemas.microsoft.com/office/drawing/2016/11/main" r:id="rId6"/>
              </a:ext>
            </a:extLst>
          </a:blip>
          <a:srcRect t="1785" r="3" b="4105"/>
          <a:stretch/>
        </p:blipFill>
        <p:spPr>
          <a:xfrm>
            <a:off x="6116658" y="599724"/>
            <a:ext cx="5626608" cy="3547872"/>
          </a:xfrm>
          <a:prstGeom prst="rect">
            <a:avLst/>
          </a:prstGeom>
        </p:spPr>
      </p:pic>
      <p:sp>
        <p:nvSpPr>
          <p:cNvPr id="30" name="Rectangle 29">
            <a:extLst>
              <a:ext uri="{FF2B5EF4-FFF2-40B4-BE49-F238E27FC236}">
                <a16:creationId xmlns="" xmlns:a16="http://schemas.microsoft.com/office/drawing/2014/main" id="{9180D5DB-9658-40A6-A418-7C69982226F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6533" y="4199467"/>
            <a:ext cx="11296733" cy="2191098"/>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 xmlns:a16="http://schemas.microsoft.com/office/drawing/2014/main" id="{B53BDAA6-83F6-4765-BCC7-0BBEF3F6263E}"/>
              </a:ext>
            </a:extLst>
          </p:cNvPr>
          <p:cNvSpPr>
            <a:spLocks noGrp="1"/>
          </p:cNvSpPr>
          <p:nvPr>
            <p:ph type="title"/>
          </p:nvPr>
        </p:nvSpPr>
        <p:spPr>
          <a:xfrm>
            <a:off x="627120" y="4319752"/>
            <a:ext cx="10947620" cy="1155959"/>
          </a:xfrm>
        </p:spPr>
        <p:txBody>
          <a:bodyPr vert="horz" lIns="91440" tIns="45720" rIns="91440" bIns="45720" rtlCol="0" anchor="b">
            <a:normAutofit/>
          </a:bodyPr>
          <a:lstStyle/>
          <a:p>
            <a:pPr algn="ctr"/>
            <a:r>
              <a:rPr lang="en-US" sz="3600" dirty="0">
                <a:solidFill>
                  <a:srgbClr val="FFFFFF"/>
                </a:solidFill>
              </a:rPr>
              <a:t>UNDERSTANDING YOUR MUNICIPAL OBLIGATION</a:t>
            </a:r>
          </a:p>
        </p:txBody>
      </p:sp>
    </p:spTree>
    <p:extLst>
      <p:ext uri="{BB962C8B-B14F-4D97-AF65-F5344CB8AC3E}">
        <p14:creationId xmlns="" xmlns:p14="http://schemas.microsoft.com/office/powerpoint/2010/main" val="4248180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5">
            <a:extLst>
              <a:ext uri="{FF2B5EF4-FFF2-40B4-BE49-F238E27FC236}">
                <a16:creationId xmlns="" xmlns:a16="http://schemas.microsoft.com/office/drawing/2014/main" id="{B8DD2392-397B-48BF-BEFA-EA1FB881CA8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 xmlns:a16="http://schemas.microsoft.com/office/drawing/2014/main" id="{ED50A086-4E46-48C4-9FD0-4D64C19A38AC}"/>
              </a:ext>
            </a:extLst>
          </p:cNvPr>
          <p:cNvPicPr>
            <a:picLocks noChangeAspect="1"/>
          </p:cNvPicPr>
          <p:nvPr/>
        </p:nvPicPr>
        <p:blipFill rotWithShape="1">
          <a:blip r:embed="rId3" cstate="print">
            <a:alphaModFix amt="40000"/>
            <a:extLst>
              <a:ext uri="{28A0092B-C50C-407E-A947-70E740481C1C}">
                <a14:useLocalDpi xmlns="" xmlns:a14="http://schemas.microsoft.com/office/drawing/2010/main" val="0"/>
              </a:ext>
              <a:ext uri="{837473B0-CC2E-450A-ABE3-18F120FF3D39}">
                <a1611:picAttrSrcUrl xmlns="" xmlns:a1611="http://schemas.microsoft.com/office/drawing/2016/11/main" r:id="rId4"/>
              </a:ext>
            </a:extLst>
          </a:blip>
          <a:srcRect t="12316" b="3414"/>
          <a:stretch/>
        </p:blipFill>
        <p:spPr>
          <a:xfrm>
            <a:off x="20" y="10"/>
            <a:ext cx="12191980" cy="6857990"/>
          </a:xfrm>
          <a:prstGeom prst="rect">
            <a:avLst/>
          </a:prstGeom>
        </p:spPr>
      </p:pic>
      <p:sp>
        <p:nvSpPr>
          <p:cNvPr id="2" name="Title 1">
            <a:extLst>
              <a:ext uri="{FF2B5EF4-FFF2-40B4-BE49-F238E27FC236}">
                <a16:creationId xmlns="" xmlns:a16="http://schemas.microsoft.com/office/drawing/2014/main" id="{CA99B4F8-E4EF-4FE6-9943-AC49DC219168}"/>
              </a:ext>
            </a:extLst>
          </p:cNvPr>
          <p:cNvSpPr>
            <a:spLocks noGrp="1"/>
          </p:cNvSpPr>
          <p:nvPr>
            <p:ph type="title"/>
          </p:nvPr>
        </p:nvSpPr>
        <p:spPr>
          <a:xfrm>
            <a:off x="1023870" y="702156"/>
            <a:ext cx="10144260" cy="1013800"/>
          </a:xfrm>
        </p:spPr>
        <p:txBody>
          <a:bodyPr>
            <a:normAutofit/>
          </a:bodyPr>
          <a:lstStyle/>
          <a:p>
            <a:r>
              <a:rPr lang="en-US" b="1" dirty="0">
                <a:solidFill>
                  <a:schemeClr val="tx1"/>
                </a:solidFill>
              </a:rPr>
              <a:t>What does the DOMESTIC VIOLENCE policy (DVP) cover ?</a:t>
            </a:r>
          </a:p>
        </p:txBody>
      </p:sp>
      <p:sp>
        <p:nvSpPr>
          <p:cNvPr id="3" name="Content Placeholder 2">
            <a:extLst>
              <a:ext uri="{FF2B5EF4-FFF2-40B4-BE49-F238E27FC236}">
                <a16:creationId xmlns="" xmlns:a16="http://schemas.microsoft.com/office/drawing/2014/main" id="{061548AE-0E0E-4846-AFF4-0627158FF3E2}"/>
              </a:ext>
            </a:extLst>
          </p:cNvPr>
          <p:cNvSpPr>
            <a:spLocks noGrp="1"/>
          </p:cNvSpPr>
          <p:nvPr>
            <p:ph idx="1"/>
          </p:nvPr>
        </p:nvSpPr>
        <p:spPr>
          <a:xfrm>
            <a:off x="965199" y="2180496"/>
            <a:ext cx="10261602" cy="3678303"/>
          </a:xfrm>
        </p:spPr>
        <p:txBody>
          <a:bodyPr>
            <a:normAutofit/>
          </a:bodyPr>
          <a:lstStyle/>
          <a:p>
            <a:r>
              <a:rPr lang="en-US" dirty="0"/>
              <a:t>The DVP addresses critical areas such as </a:t>
            </a:r>
          </a:p>
          <a:p>
            <a:pPr lvl="1"/>
            <a:r>
              <a:rPr lang="en-US" dirty="0"/>
              <a:t>The provision of a welcoming and confidential system for all public employees to report domestic violence incidents. </a:t>
            </a:r>
          </a:p>
          <a:p>
            <a:pPr lvl="1"/>
            <a:r>
              <a:rPr lang="en-US" dirty="0"/>
              <a:t>domestic violence reporting procedures </a:t>
            </a:r>
          </a:p>
          <a:p>
            <a:pPr lvl="1"/>
            <a:r>
              <a:rPr lang="en-US" dirty="0"/>
              <a:t>protects employees from retaliation by current and future employers for their history with domestic violence</a:t>
            </a:r>
          </a:p>
          <a:p>
            <a:pPr lvl="1"/>
            <a:r>
              <a:rPr lang="en-US" dirty="0"/>
              <a:t>responsibility of designated Human Resource Officers (HROs)</a:t>
            </a:r>
          </a:p>
          <a:p>
            <a:pPr lvl="1"/>
            <a:r>
              <a:rPr lang="en-US" dirty="0"/>
              <a:t>domestic violence action plans, resources and protections for domestic violence victims </a:t>
            </a:r>
          </a:p>
          <a:p>
            <a:pPr lvl="1"/>
            <a:r>
              <a:rPr lang="en-US" dirty="0"/>
              <a:t>applicable federal and state laws and confidentiality provisions.</a:t>
            </a:r>
          </a:p>
          <a:p>
            <a:pPr lvl="1"/>
            <a:r>
              <a:rPr lang="en-US" dirty="0"/>
              <a:t>tools to protect vulnerable men and women against the harsh realities of domestic violence</a:t>
            </a:r>
          </a:p>
          <a:p>
            <a:endParaRPr lang="en-US" dirty="0"/>
          </a:p>
        </p:txBody>
      </p:sp>
    </p:spTree>
    <p:extLst>
      <p:ext uri="{BB962C8B-B14F-4D97-AF65-F5344CB8AC3E}">
        <p14:creationId xmlns="" xmlns:p14="http://schemas.microsoft.com/office/powerpoint/2010/main" val="274007917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DE5F67-4E5E-4441-9C93-83ED07EFE3CB}"/>
              </a:ext>
            </a:extLst>
          </p:cNvPr>
          <p:cNvSpPr>
            <a:spLocks noGrp="1"/>
          </p:cNvSpPr>
          <p:nvPr>
            <p:ph type="title"/>
          </p:nvPr>
        </p:nvSpPr>
        <p:spPr>
          <a:xfrm>
            <a:off x="267286" y="647113"/>
            <a:ext cx="11132506" cy="1899140"/>
          </a:xfrm>
        </p:spPr>
        <p:txBody>
          <a:bodyPr>
            <a:normAutofit fontScale="90000"/>
          </a:bodyPr>
          <a:lstStyle/>
          <a:p>
            <a:pPr algn="ctr"/>
            <a:r>
              <a:rPr lang="en-US" dirty="0"/>
              <a:t/>
            </a:r>
            <a:br>
              <a:rPr lang="en-US" dirty="0"/>
            </a:br>
            <a:r>
              <a:rPr lang="en-US" dirty="0"/>
              <a:t/>
            </a:r>
            <a:br>
              <a:rPr lang="en-US" dirty="0"/>
            </a:br>
            <a:r>
              <a:rPr lang="en-US" dirty="0"/>
              <a:t/>
            </a:r>
            <a:br>
              <a:rPr lang="en-US" dirty="0"/>
            </a:br>
            <a:r>
              <a:rPr lang="en-US" b="1" dirty="0">
                <a:solidFill>
                  <a:schemeClr val="tx1"/>
                </a:solidFill>
              </a:rPr>
              <a:t>Definitions Under The New Jersey Public Employee Domestic Violence Policy</a:t>
            </a:r>
            <a:br>
              <a:rPr lang="en-US" b="1" dirty="0">
                <a:solidFill>
                  <a:schemeClr val="tx1"/>
                </a:solidFill>
              </a:rPr>
            </a:br>
            <a:r>
              <a:rPr lang="en-US" sz="2800" b="1" dirty="0">
                <a:solidFill>
                  <a:schemeClr val="tx1"/>
                </a:solidFill>
              </a:rPr>
              <a:t/>
            </a:r>
            <a:br>
              <a:rPr lang="en-US" sz="2800" b="1" dirty="0">
                <a:solidFill>
                  <a:schemeClr val="tx1"/>
                </a:solidFill>
              </a:rPr>
            </a:br>
            <a:r>
              <a:rPr lang="en-US" sz="2800" b="1" u="sng" dirty="0">
                <a:solidFill>
                  <a:schemeClr val="tx1"/>
                </a:solidFill>
              </a:rPr>
              <a:t>N.J.S.A.</a:t>
            </a:r>
            <a:r>
              <a:rPr lang="pt-BR" sz="2800" b="1" dirty="0">
                <a:solidFill>
                  <a:schemeClr val="tx1"/>
                </a:solidFill>
              </a:rPr>
              <a:t>11A:2-6(</a:t>
            </a:r>
            <a:r>
              <a:rPr lang="pt-BR" sz="2800" b="1" cap="none" dirty="0">
                <a:solidFill>
                  <a:schemeClr val="tx1"/>
                </a:solidFill>
              </a:rPr>
              <a:t>a)</a:t>
            </a:r>
            <a:r>
              <a:rPr lang="en-US" dirty="0">
                <a:solidFill>
                  <a:schemeClr val="tx1"/>
                </a:solidFill>
              </a:rPr>
              <a:t/>
            </a:r>
            <a:br>
              <a:rPr lang="en-US" dirty="0">
                <a:solidFill>
                  <a:schemeClr val="tx1"/>
                </a:solidFill>
              </a:rPr>
            </a:br>
            <a:endParaRPr lang="en-US" dirty="0">
              <a:solidFill>
                <a:schemeClr val="tx1"/>
              </a:solidFill>
            </a:endParaRPr>
          </a:p>
        </p:txBody>
      </p:sp>
      <p:sp>
        <p:nvSpPr>
          <p:cNvPr id="3" name="Content Placeholder 2">
            <a:extLst>
              <a:ext uri="{FF2B5EF4-FFF2-40B4-BE49-F238E27FC236}">
                <a16:creationId xmlns="" xmlns:a16="http://schemas.microsoft.com/office/drawing/2014/main" id="{F8E21E33-F66B-44D9-A24B-FB512840F8EE}"/>
              </a:ext>
            </a:extLst>
          </p:cNvPr>
          <p:cNvSpPr>
            <a:spLocks noGrp="1"/>
          </p:cNvSpPr>
          <p:nvPr>
            <p:ph idx="1"/>
          </p:nvPr>
        </p:nvSpPr>
        <p:spPr>
          <a:xfrm>
            <a:off x="267286" y="2264898"/>
            <a:ext cx="11029071" cy="3301713"/>
          </a:xfrm>
        </p:spPr>
        <p:txBody>
          <a:bodyPr>
            <a:normAutofit fontScale="25000" lnSpcReduction="20000"/>
          </a:bodyPr>
          <a:lstStyle/>
          <a:p>
            <a:pPr hangingPunct="0"/>
            <a:r>
              <a:rPr lang="en-US" dirty="0"/>
              <a:t> </a:t>
            </a:r>
            <a:endParaRPr lang="en-US" sz="6400" dirty="0"/>
          </a:p>
          <a:p>
            <a:endParaRPr lang="en-US" sz="6400" b="1" dirty="0"/>
          </a:p>
          <a:p>
            <a:endParaRPr lang="en-US" sz="6400" b="1" dirty="0"/>
          </a:p>
          <a:p>
            <a:pPr marL="0" indent="0">
              <a:buNone/>
            </a:pPr>
            <a:endParaRPr lang="en-US" sz="6400" b="1" dirty="0"/>
          </a:p>
          <a:p>
            <a:pPr algn="just"/>
            <a:r>
              <a:rPr lang="en-US" sz="8000" b="1" dirty="0"/>
              <a:t>Domestic Violence</a:t>
            </a:r>
            <a:r>
              <a:rPr lang="en-US" sz="8000" dirty="0"/>
              <a:t> - Acts or threatened acts, that are used by a perpetrator to </a:t>
            </a:r>
            <a:r>
              <a:rPr lang="en-US" sz="8000" b="1" i="1" dirty="0"/>
              <a:t>gain power and control </a:t>
            </a:r>
            <a:r>
              <a:rPr lang="en-US" sz="8000" dirty="0"/>
              <a:t>over a current or former spouse, family member, household member, intimate partner, someone the perpetrator dated, or person with whom the perpetrator shares a child in common or anticipates having a child in common if one of the parties is pregnant. </a:t>
            </a:r>
          </a:p>
          <a:p>
            <a:pPr algn="just"/>
            <a:endParaRPr lang="en-US" sz="8000" dirty="0"/>
          </a:p>
          <a:p>
            <a:endParaRPr lang="en-US" dirty="0"/>
          </a:p>
        </p:txBody>
      </p:sp>
    </p:spTree>
    <p:extLst>
      <p:ext uri="{BB962C8B-B14F-4D97-AF65-F5344CB8AC3E}">
        <p14:creationId xmlns="" xmlns:p14="http://schemas.microsoft.com/office/powerpoint/2010/main" val="4069335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A43B05A4-157F-403C-939A-ED1B6A0A029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7B87CEB1-9768-47FA-AD9B-593FA579FBD5}"/>
              </a:ext>
            </a:extLst>
          </p:cNvPr>
          <p:cNvSpPr>
            <a:spLocks noGrp="1"/>
          </p:cNvSpPr>
          <p:nvPr>
            <p:ph type="title"/>
          </p:nvPr>
        </p:nvSpPr>
        <p:spPr>
          <a:xfrm>
            <a:off x="581192" y="1507414"/>
            <a:ext cx="5120255" cy="3903332"/>
          </a:xfrm>
        </p:spPr>
        <p:txBody>
          <a:bodyPr anchor="t">
            <a:normAutofit fontScale="90000"/>
          </a:bodyPr>
          <a:lstStyle/>
          <a:p>
            <a:pPr algn="ctr"/>
            <a:r>
              <a:rPr lang="en-US" sz="4000" dirty="0">
                <a:solidFill>
                  <a:schemeClr val="accent4">
                    <a:lumMod val="60000"/>
                    <a:lumOff val="40000"/>
                  </a:schemeClr>
                </a:solidFill>
              </a:rPr>
              <a:t/>
            </a:r>
            <a:br>
              <a:rPr lang="en-US" sz="4000" dirty="0">
                <a:solidFill>
                  <a:schemeClr val="accent4">
                    <a:lumMod val="60000"/>
                    <a:lumOff val="40000"/>
                  </a:schemeClr>
                </a:solidFill>
              </a:rPr>
            </a:br>
            <a:r>
              <a:rPr lang="pt-BR" sz="4000" u="sng" dirty="0">
                <a:solidFill>
                  <a:srgbClr val="FFC000"/>
                </a:solidFill>
              </a:rPr>
              <a:t>N.J.S.A</a:t>
            </a:r>
            <a:r>
              <a:rPr lang="pt-BR" sz="4000" dirty="0">
                <a:solidFill>
                  <a:srgbClr val="FFC000"/>
                </a:solidFill>
              </a:rPr>
              <a:t>.11A:2-6(</a:t>
            </a:r>
            <a:r>
              <a:rPr lang="pt-BR" sz="4000" cap="none" dirty="0">
                <a:solidFill>
                  <a:srgbClr val="FFC000"/>
                </a:solidFill>
              </a:rPr>
              <a:t>a)</a:t>
            </a:r>
            <a:r>
              <a:rPr lang="en-US" sz="4000" dirty="0">
                <a:solidFill>
                  <a:srgbClr val="FFC000"/>
                </a:solidFill>
              </a:rPr>
              <a:t/>
            </a:r>
            <a:br>
              <a:rPr lang="en-US" sz="4000" dirty="0">
                <a:solidFill>
                  <a:srgbClr val="FFC000"/>
                </a:solidFill>
              </a:rPr>
            </a:br>
            <a:r>
              <a:rPr lang="en-US" sz="4000" dirty="0">
                <a:solidFill>
                  <a:srgbClr val="FFC000"/>
                </a:solidFill>
              </a:rPr>
              <a:t/>
            </a:r>
            <a:br>
              <a:rPr lang="en-US" sz="4000" dirty="0">
                <a:solidFill>
                  <a:srgbClr val="FFC000"/>
                </a:solidFill>
              </a:rPr>
            </a:br>
            <a:r>
              <a:rPr lang="en-US" sz="4000" dirty="0">
                <a:solidFill>
                  <a:srgbClr val="FFC000"/>
                </a:solidFill>
              </a:rPr>
              <a:t>Civil Service Unveils Domestic Violence policy for PUBLIC EMPLOYERS</a:t>
            </a:r>
            <a:r>
              <a:rPr lang="en-US" sz="4000" dirty="0">
                <a:solidFill>
                  <a:schemeClr val="tx1">
                    <a:lumMod val="85000"/>
                    <a:lumOff val="15000"/>
                  </a:schemeClr>
                </a:solidFill>
              </a:rPr>
              <a:t/>
            </a:r>
            <a:br>
              <a:rPr lang="en-US" sz="4000" dirty="0">
                <a:solidFill>
                  <a:schemeClr val="tx1">
                    <a:lumMod val="85000"/>
                    <a:lumOff val="15000"/>
                  </a:schemeClr>
                </a:solidFill>
              </a:rPr>
            </a:br>
            <a:r>
              <a:rPr lang="en-US" sz="2000" dirty="0">
                <a:solidFill>
                  <a:schemeClr val="tx1">
                    <a:lumMod val="85000"/>
                    <a:lumOff val="15000"/>
                  </a:schemeClr>
                </a:solidFill>
              </a:rPr>
              <a:t/>
            </a:r>
            <a:br>
              <a:rPr lang="en-US" sz="2000" dirty="0">
                <a:solidFill>
                  <a:schemeClr val="tx1">
                    <a:lumMod val="85000"/>
                    <a:lumOff val="15000"/>
                  </a:schemeClr>
                </a:solidFill>
              </a:rPr>
            </a:br>
            <a:r>
              <a:rPr lang="en-US" sz="2000" dirty="0">
                <a:solidFill>
                  <a:schemeClr val="tx1">
                    <a:lumMod val="85000"/>
                    <a:lumOff val="15000"/>
                  </a:schemeClr>
                </a:solidFill>
              </a:rPr>
              <a:t>OCTOBER 15, 2019</a:t>
            </a:r>
          </a:p>
        </p:txBody>
      </p:sp>
      <p:sp>
        <p:nvSpPr>
          <p:cNvPr id="10" name="Rectangle 9">
            <a:extLst>
              <a:ext uri="{FF2B5EF4-FFF2-40B4-BE49-F238E27FC236}">
                <a16:creationId xmlns="" xmlns:a16="http://schemas.microsoft.com/office/drawing/2014/main" id="{E8CCE107-A70B-4916-9A0B-751C70B9B5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6534" y="453642"/>
            <a:ext cx="11298933" cy="512708"/>
          </a:xfrm>
          <a:prstGeom prst="rect">
            <a:avLst/>
          </a:prstGeom>
          <a:solidFill>
            <a:srgbClr val="969FA7">
              <a:alpha val="50000"/>
            </a:srgb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 xmlns:a16="http://schemas.microsoft.com/office/drawing/2014/main" id="{9A925BC7-7CC5-4A0C-9B3D-8829EBF281B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V="1">
            <a:off x="4244340" y="3329711"/>
            <a:ext cx="3703320" cy="5872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 xmlns:a16="http://schemas.microsoft.com/office/drawing/2014/main" id="{F82E8415-15AC-4CB2-A3B3-47A9718AEE7C}"/>
              </a:ext>
            </a:extLst>
          </p:cNvPr>
          <p:cNvSpPr>
            <a:spLocks noGrp="1"/>
          </p:cNvSpPr>
          <p:nvPr>
            <p:ph idx="1"/>
          </p:nvPr>
        </p:nvSpPr>
        <p:spPr>
          <a:xfrm>
            <a:off x="6441743" y="1507415"/>
            <a:ext cx="5169064" cy="3903331"/>
          </a:xfrm>
          <a:ln w="57150">
            <a:noFill/>
          </a:ln>
        </p:spPr>
        <p:txBody>
          <a:bodyPr anchor="t">
            <a:normAutofit/>
          </a:bodyPr>
          <a:lstStyle/>
          <a:p>
            <a:pPr marL="0" indent="0" algn="ctr">
              <a:buNone/>
            </a:pPr>
            <a:endParaRPr lang="en-US" sz="2400" dirty="0"/>
          </a:p>
          <a:p>
            <a:pPr marL="0" indent="0" algn="ctr">
              <a:buNone/>
            </a:pPr>
            <a:r>
              <a:rPr lang="en-US" sz="2400" dirty="0"/>
              <a:t>This policy is designed to encourage employees who are victims of domestic violence as well as those impacted by domestic violence to seek assistance from their employers within both state and local government</a:t>
            </a:r>
          </a:p>
        </p:txBody>
      </p:sp>
      <p:sp>
        <p:nvSpPr>
          <p:cNvPr id="14" name="Rectangle 13">
            <a:extLst>
              <a:ext uri="{FF2B5EF4-FFF2-40B4-BE49-F238E27FC236}">
                <a16:creationId xmlns="" xmlns:a16="http://schemas.microsoft.com/office/drawing/2014/main" id="{6E67D916-28C7-4965-BA3C-287FB857979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6534" y="5878019"/>
            <a:ext cx="11298933" cy="512708"/>
          </a:xfrm>
          <a:prstGeom prst="rect">
            <a:avLst/>
          </a:prstGeom>
          <a:solidFill>
            <a:srgbClr val="969FA7">
              <a:alpha val="50000"/>
            </a:srgb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 xmlns:p14="http://schemas.microsoft.com/office/powerpoint/2010/main" val="396169441"/>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245CC95-9F61-4653-A1CF-82A6DD4EB70C}"/>
              </a:ext>
            </a:extLst>
          </p:cNvPr>
          <p:cNvSpPr>
            <a:spLocks noGrp="1"/>
          </p:cNvSpPr>
          <p:nvPr>
            <p:ph type="title"/>
          </p:nvPr>
        </p:nvSpPr>
        <p:spPr>
          <a:xfrm>
            <a:off x="581191" y="679143"/>
            <a:ext cx="11029616" cy="1779972"/>
          </a:xfrm>
        </p:spPr>
        <p:txBody>
          <a:bodyPr>
            <a:normAutofit fontScale="90000"/>
          </a:bodyPr>
          <a:lstStyle/>
          <a:p>
            <a:pPr algn="ctr"/>
            <a:r>
              <a:rPr lang="en-US" b="1" dirty="0">
                <a:solidFill>
                  <a:schemeClr val="tx1"/>
                </a:solidFill>
              </a:rPr>
              <a:t>Definitions Under The New Jersey Public Employee Domestic Violence Policy</a:t>
            </a:r>
            <a:br>
              <a:rPr lang="en-US" b="1" dirty="0">
                <a:solidFill>
                  <a:schemeClr val="tx1"/>
                </a:solidFill>
              </a:rPr>
            </a:br>
            <a:r>
              <a:rPr lang="en-US" sz="2800" b="1" dirty="0">
                <a:solidFill>
                  <a:schemeClr val="tx1"/>
                </a:solidFill>
              </a:rPr>
              <a:t/>
            </a:r>
            <a:br>
              <a:rPr lang="en-US" sz="2800" b="1" dirty="0">
                <a:solidFill>
                  <a:schemeClr val="tx1"/>
                </a:solidFill>
              </a:rPr>
            </a:br>
            <a:r>
              <a:rPr lang="en-US" sz="2800" b="1" u="sng" dirty="0">
                <a:solidFill>
                  <a:schemeClr val="tx1"/>
                </a:solidFill>
              </a:rPr>
              <a:t>N.J.S.A.</a:t>
            </a:r>
            <a:r>
              <a:rPr lang="pt-BR" sz="2800" b="1" dirty="0">
                <a:solidFill>
                  <a:schemeClr val="tx1"/>
                </a:solidFill>
              </a:rPr>
              <a:t>11A:2-6(</a:t>
            </a:r>
            <a:r>
              <a:rPr lang="pt-BR" sz="2800" b="1" cap="none" dirty="0">
                <a:solidFill>
                  <a:schemeClr val="tx1"/>
                </a:solidFill>
              </a:rPr>
              <a:t>a)</a:t>
            </a:r>
            <a:r>
              <a:rPr lang="en-US" dirty="0">
                <a:solidFill>
                  <a:schemeClr val="tx1"/>
                </a:solidFill>
              </a:rPr>
              <a:t/>
            </a:r>
            <a:br>
              <a:rPr lang="en-US" dirty="0">
                <a:solidFill>
                  <a:schemeClr val="tx1"/>
                </a:solidFill>
              </a:rPr>
            </a:br>
            <a:endParaRPr lang="en-US" dirty="0"/>
          </a:p>
        </p:txBody>
      </p:sp>
      <p:sp>
        <p:nvSpPr>
          <p:cNvPr id="3" name="Content Placeholder 2">
            <a:extLst>
              <a:ext uri="{FF2B5EF4-FFF2-40B4-BE49-F238E27FC236}">
                <a16:creationId xmlns="" xmlns:a16="http://schemas.microsoft.com/office/drawing/2014/main" id="{45D315D4-DCCB-4D72-B659-12A8592788E3}"/>
              </a:ext>
            </a:extLst>
          </p:cNvPr>
          <p:cNvSpPr>
            <a:spLocks noGrp="1"/>
          </p:cNvSpPr>
          <p:nvPr>
            <p:ph idx="1"/>
          </p:nvPr>
        </p:nvSpPr>
        <p:spPr>
          <a:xfrm>
            <a:off x="581191" y="2459115"/>
            <a:ext cx="11029615" cy="4651899"/>
          </a:xfrm>
        </p:spPr>
        <p:txBody>
          <a:bodyPr>
            <a:normAutofit fontScale="70000" lnSpcReduction="20000"/>
          </a:bodyPr>
          <a:lstStyle/>
          <a:p>
            <a:pPr marL="0" indent="0" algn="just">
              <a:buNone/>
            </a:pPr>
            <a:r>
              <a:rPr lang="en-US" sz="2000" b="1" dirty="0"/>
              <a:t>Domestic violence </a:t>
            </a:r>
            <a:r>
              <a:rPr lang="en-US" sz="2000" dirty="0"/>
              <a:t>includes, but is not limited to the following: </a:t>
            </a:r>
          </a:p>
          <a:p>
            <a:pPr marL="0" indent="0" algn="just">
              <a:buNone/>
            </a:pPr>
            <a:r>
              <a:rPr lang="en-US" sz="2000" dirty="0"/>
              <a:t>physical violence;</a:t>
            </a:r>
          </a:p>
          <a:p>
            <a:pPr marL="0" indent="0" algn="just">
              <a:buNone/>
            </a:pPr>
            <a:r>
              <a:rPr lang="en-US" sz="2000" dirty="0"/>
              <a:t>injury; </a:t>
            </a:r>
          </a:p>
          <a:p>
            <a:pPr marL="0" indent="0" algn="just">
              <a:buNone/>
            </a:pPr>
            <a:r>
              <a:rPr lang="en-US" sz="2000" b="1" i="1" dirty="0"/>
              <a:t>intimidation</a:t>
            </a:r>
            <a:r>
              <a:rPr lang="en-US" sz="2000" dirty="0"/>
              <a:t>; </a:t>
            </a:r>
          </a:p>
          <a:p>
            <a:pPr marL="0" indent="0" algn="just">
              <a:buNone/>
            </a:pPr>
            <a:r>
              <a:rPr lang="en-US" sz="2000" dirty="0"/>
              <a:t>sexual violence or abuse; </a:t>
            </a:r>
          </a:p>
          <a:p>
            <a:pPr marL="0" indent="0" algn="just">
              <a:buNone/>
            </a:pPr>
            <a:r>
              <a:rPr lang="en-US" sz="2000" b="1" i="1" dirty="0"/>
              <a:t>emotional and/or psychological intimidation; </a:t>
            </a:r>
          </a:p>
          <a:p>
            <a:pPr marL="0" indent="0" algn="just">
              <a:buNone/>
            </a:pPr>
            <a:r>
              <a:rPr lang="en-US" sz="2000" b="1" i="1" dirty="0"/>
              <a:t>verbal abuse</a:t>
            </a:r>
            <a:r>
              <a:rPr lang="en-US" sz="2000" dirty="0"/>
              <a:t>; </a:t>
            </a:r>
          </a:p>
          <a:p>
            <a:pPr marL="0" indent="0" algn="just">
              <a:buNone/>
            </a:pPr>
            <a:r>
              <a:rPr lang="en-US" sz="2000" dirty="0"/>
              <a:t>threats; harassment; </a:t>
            </a:r>
          </a:p>
          <a:p>
            <a:pPr marL="0" indent="0" algn="just">
              <a:buNone/>
            </a:pPr>
            <a:r>
              <a:rPr lang="en-US" sz="2000" dirty="0"/>
              <a:t>cyber harassment; </a:t>
            </a:r>
          </a:p>
          <a:p>
            <a:pPr marL="0" indent="0" algn="just">
              <a:buNone/>
            </a:pPr>
            <a:r>
              <a:rPr lang="en-US" sz="2000" dirty="0"/>
              <a:t>stalking; </a:t>
            </a:r>
          </a:p>
          <a:p>
            <a:pPr marL="0" indent="0" algn="just">
              <a:buNone/>
            </a:pPr>
            <a:r>
              <a:rPr lang="en-US" sz="2000" b="1" i="1" dirty="0"/>
              <a:t>economic abuse or control</a:t>
            </a:r>
            <a:r>
              <a:rPr lang="en-US" sz="2000" dirty="0"/>
              <a:t>; </a:t>
            </a:r>
          </a:p>
          <a:p>
            <a:pPr marL="0" indent="0" algn="just">
              <a:buNone/>
            </a:pPr>
            <a:r>
              <a:rPr lang="en-US" sz="2000" dirty="0"/>
              <a:t>damaging property to intimidate or attempt to control the behavior of a person in a relationship with the perpetrator; </a:t>
            </a:r>
          </a:p>
          <a:p>
            <a:pPr marL="0" indent="0" algn="just">
              <a:buNone/>
            </a:pPr>
            <a:r>
              <a:rPr lang="en-US" sz="2000" dirty="0"/>
              <a:t>strangulation; or </a:t>
            </a:r>
          </a:p>
          <a:p>
            <a:pPr marL="0" indent="0" algn="just">
              <a:buNone/>
            </a:pPr>
            <a:r>
              <a:rPr lang="en-US" sz="2000" dirty="0"/>
              <a:t>abuse of animals or pets. </a:t>
            </a:r>
          </a:p>
          <a:p>
            <a:pPr marL="0" indent="0" hangingPunct="0">
              <a:buNone/>
            </a:pPr>
            <a:r>
              <a:rPr lang="en-US" sz="1400" dirty="0"/>
              <a:t> </a:t>
            </a:r>
          </a:p>
          <a:p>
            <a:endParaRPr lang="en-US" b="1" dirty="0"/>
          </a:p>
        </p:txBody>
      </p:sp>
    </p:spTree>
    <p:extLst>
      <p:ext uri="{BB962C8B-B14F-4D97-AF65-F5344CB8AC3E}">
        <p14:creationId xmlns="" xmlns:p14="http://schemas.microsoft.com/office/powerpoint/2010/main" val="807373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 calcmode="lin" valueType="num">
                                      <p:cBhvr additive="base">
                                        <p:cTn id="7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
                                            <p:txEl>
                                              <p:pRg st="13" end="13"/>
                                            </p:txEl>
                                          </p:spTgt>
                                        </p:tgtEl>
                                        <p:attrNameLst>
                                          <p:attrName>style.visibility</p:attrName>
                                        </p:attrNameLst>
                                      </p:cBhvr>
                                      <p:to>
                                        <p:strVal val="visible"/>
                                      </p:to>
                                    </p:set>
                                    <p:anim calcmode="lin" valueType="num">
                                      <p:cBhvr additive="base">
                                        <p:cTn id="8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
                                            <p:txEl>
                                              <p:pRg st="14" end="14"/>
                                            </p:txEl>
                                          </p:spTgt>
                                        </p:tgtEl>
                                        <p:attrNameLst>
                                          <p:attrName>style.visibility</p:attrName>
                                        </p:attrNameLst>
                                      </p:cBhvr>
                                      <p:to>
                                        <p:strVal val="visible"/>
                                      </p:to>
                                    </p:set>
                                    <p:anim calcmode="lin" valueType="num">
                                      <p:cBhvr additive="base">
                                        <p:cTn id="91"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F97A27-D3B9-4E62-9152-9D28D5D39D91}"/>
              </a:ext>
            </a:extLst>
          </p:cNvPr>
          <p:cNvSpPr>
            <a:spLocks noGrp="1"/>
          </p:cNvSpPr>
          <p:nvPr>
            <p:ph type="title"/>
          </p:nvPr>
        </p:nvSpPr>
        <p:spPr>
          <a:xfrm>
            <a:off x="581191" y="745724"/>
            <a:ext cx="11029616" cy="1500259"/>
          </a:xfrm>
        </p:spPr>
        <p:txBody>
          <a:bodyPr>
            <a:normAutofit fontScale="90000"/>
          </a:bodyPr>
          <a:lstStyle/>
          <a:p>
            <a:pPr algn="ctr"/>
            <a:r>
              <a:rPr lang="en-US" b="1" dirty="0">
                <a:solidFill>
                  <a:schemeClr val="tx1"/>
                </a:solidFill>
              </a:rPr>
              <a:t/>
            </a:r>
            <a:br>
              <a:rPr lang="en-US" b="1" dirty="0">
                <a:solidFill>
                  <a:schemeClr val="tx1"/>
                </a:solidFill>
              </a:rPr>
            </a:br>
            <a:r>
              <a:rPr lang="en-US" b="1" dirty="0">
                <a:solidFill>
                  <a:schemeClr val="tx1"/>
                </a:solidFill>
              </a:rPr>
              <a:t/>
            </a:r>
            <a:br>
              <a:rPr lang="en-US" b="1" dirty="0">
                <a:solidFill>
                  <a:schemeClr val="tx1"/>
                </a:solidFill>
              </a:rPr>
            </a:br>
            <a:r>
              <a:rPr lang="en-US" b="1" dirty="0">
                <a:solidFill>
                  <a:schemeClr val="tx1"/>
                </a:solidFill>
              </a:rPr>
              <a:t>Definitions Under The New Jersey Public Employee Domestic Violence Policy</a:t>
            </a:r>
            <a:br>
              <a:rPr lang="en-US" b="1" dirty="0">
                <a:solidFill>
                  <a:schemeClr val="tx1"/>
                </a:solidFill>
              </a:rPr>
            </a:br>
            <a:r>
              <a:rPr lang="en-US" sz="2800" b="1" dirty="0">
                <a:solidFill>
                  <a:schemeClr val="tx1"/>
                </a:solidFill>
              </a:rPr>
              <a:t/>
            </a:r>
            <a:br>
              <a:rPr lang="en-US" sz="2800" b="1" dirty="0">
                <a:solidFill>
                  <a:schemeClr val="tx1"/>
                </a:solidFill>
              </a:rPr>
            </a:br>
            <a:r>
              <a:rPr lang="en-US" sz="2800" b="1" u="sng" dirty="0">
                <a:solidFill>
                  <a:schemeClr val="tx1"/>
                </a:solidFill>
              </a:rPr>
              <a:t>N.J.S.A.</a:t>
            </a:r>
            <a:r>
              <a:rPr lang="pt-BR" sz="2800" b="1" dirty="0">
                <a:solidFill>
                  <a:schemeClr val="tx1"/>
                </a:solidFill>
              </a:rPr>
              <a:t>11A:2-6(</a:t>
            </a:r>
            <a:r>
              <a:rPr lang="pt-BR" sz="2800" b="1" cap="none" dirty="0">
                <a:solidFill>
                  <a:schemeClr val="tx1"/>
                </a:solidFill>
              </a:rPr>
              <a:t>a)</a:t>
            </a:r>
            <a:endParaRPr lang="en-US" dirty="0"/>
          </a:p>
        </p:txBody>
      </p:sp>
      <p:sp>
        <p:nvSpPr>
          <p:cNvPr id="3" name="Content Placeholder 2">
            <a:extLst>
              <a:ext uri="{FF2B5EF4-FFF2-40B4-BE49-F238E27FC236}">
                <a16:creationId xmlns="" xmlns:a16="http://schemas.microsoft.com/office/drawing/2014/main" id="{1A667563-3112-4A4F-8D2E-997FC23EC5C0}"/>
              </a:ext>
            </a:extLst>
          </p:cNvPr>
          <p:cNvSpPr>
            <a:spLocks noGrp="1"/>
          </p:cNvSpPr>
          <p:nvPr>
            <p:ph idx="1"/>
          </p:nvPr>
        </p:nvSpPr>
        <p:spPr/>
        <p:txBody>
          <a:bodyPr/>
          <a:lstStyle/>
          <a:p>
            <a:r>
              <a:rPr lang="en-US" sz="1800" b="1" dirty="0"/>
              <a:t>Intimate Partner</a:t>
            </a:r>
            <a:r>
              <a:rPr lang="en-US" sz="1800" dirty="0"/>
              <a:t> - Partners of any sexual orientation or preference who have been legally married or formerly married to one another, have a child or children in common, or anticipate having a child in common if one party is pregnant. Intimate partner also includes those who live together or have lived together, as well as persons who are dating or have dated in the past.</a:t>
            </a:r>
          </a:p>
          <a:p>
            <a:r>
              <a:rPr lang="en-US" sz="1800" b="1" dirty="0"/>
              <a:t>Abuser/Perpetrator</a:t>
            </a:r>
            <a:r>
              <a:rPr lang="en-US" sz="1800" dirty="0"/>
              <a:t> - An individual who commits or threatens to commit an act of domestic violence, including unwarranted violence against individuals and animals. Other abusive behaviors and forms of violence can include the following: </a:t>
            </a:r>
            <a:r>
              <a:rPr lang="en-US" sz="1800" b="1" i="1" dirty="0"/>
              <a:t>bullying, humiliating, isolating, intimidating</a:t>
            </a:r>
            <a:r>
              <a:rPr lang="en-US" sz="1800" dirty="0"/>
              <a:t>, harassing, stalking, or threatening the victim, </a:t>
            </a:r>
            <a:r>
              <a:rPr lang="en-US" sz="1800" b="1" i="1" dirty="0"/>
              <a:t>disturbing someone's peace</a:t>
            </a:r>
            <a:r>
              <a:rPr lang="en-US" sz="1800" dirty="0"/>
              <a:t>, or destroying someone's property.</a:t>
            </a:r>
          </a:p>
          <a:p>
            <a:endParaRPr lang="en-US" dirty="0"/>
          </a:p>
        </p:txBody>
      </p:sp>
    </p:spTree>
    <p:extLst>
      <p:ext uri="{BB962C8B-B14F-4D97-AF65-F5344CB8AC3E}">
        <p14:creationId xmlns="" xmlns:p14="http://schemas.microsoft.com/office/powerpoint/2010/main" val="3878463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4DA3E05-57FD-4FAE-B4FD-4B2417EDF4D4}"/>
              </a:ext>
            </a:extLst>
          </p:cNvPr>
          <p:cNvSpPr>
            <a:spLocks noGrp="1"/>
          </p:cNvSpPr>
          <p:nvPr>
            <p:ph type="title"/>
          </p:nvPr>
        </p:nvSpPr>
        <p:spPr>
          <a:xfrm>
            <a:off x="581192" y="435006"/>
            <a:ext cx="10888758" cy="1757778"/>
          </a:xfrm>
        </p:spPr>
        <p:txBody>
          <a:bodyPr>
            <a:normAutofit fontScale="90000"/>
          </a:bodyPr>
          <a:lstStyle/>
          <a:p>
            <a:pPr algn="ctr"/>
            <a:r>
              <a:rPr lang="en-US" b="1" dirty="0">
                <a:solidFill>
                  <a:schemeClr val="tx1"/>
                </a:solidFill>
              </a:rPr>
              <a:t/>
            </a:r>
            <a:br>
              <a:rPr lang="en-US" b="1" dirty="0">
                <a:solidFill>
                  <a:schemeClr val="tx1"/>
                </a:solidFill>
              </a:rPr>
            </a:br>
            <a:r>
              <a:rPr lang="en-US" b="1" dirty="0">
                <a:solidFill>
                  <a:schemeClr val="tx1"/>
                </a:solidFill>
              </a:rPr>
              <a:t/>
            </a:r>
            <a:br>
              <a:rPr lang="en-US" b="1" dirty="0">
                <a:solidFill>
                  <a:schemeClr val="tx1"/>
                </a:solidFill>
              </a:rPr>
            </a:br>
            <a:r>
              <a:rPr lang="en-US" b="1" dirty="0">
                <a:solidFill>
                  <a:schemeClr val="tx1"/>
                </a:solidFill>
              </a:rPr>
              <a:t/>
            </a:r>
            <a:br>
              <a:rPr lang="en-US" b="1" dirty="0">
                <a:solidFill>
                  <a:schemeClr val="tx1"/>
                </a:solidFill>
              </a:rPr>
            </a:br>
            <a:r>
              <a:rPr lang="en-US" b="1" dirty="0">
                <a:solidFill>
                  <a:schemeClr val="tx1"/>
                </a:solidFill>
              </a:rPr>
              <a:t/>
            </a:r>
            <a:br>
              <a:rPr lang="en-US" b="1" dirty="0">
                <a:solidFill>
                  <a:schemeClr val="tx1"/>
                </a:solidFill>
              </a:rPr>
            </a:br>
            <a:r>
              <a:rPr lang="en-US" b="1" dirty="0">
                <a:solidFill>
                  <a:schemeClr val="tx1"/>
                </a:solidFill>
              </a:rPr>
              <a:t>Definitions Under The New Jersey Public Employee Domestic Violence Policy</a:t>
            </a:r>
            <a:br>
              <a:rPr lang="en-US" b="1" dirty="0">
                <a:solidFill>
                  <a:schemeClr val="tx1"/>
                </a:solidFill>
              </a:rPr>
            </a:br>
            <a:r>
              <a:rPr lang="en-US" b="1" dirty="0">
                <a:solidFill>
                  <a:schemeClr val="tx1"/>
                </a:solidFill>
              </a:rPr>
              <a:t/>
            </a:r>
            <a:br>
              <a:rPr lang="en-US" b="1" dirty="0">
                <a:solidFill>
                  <a:schemeClr val="tx1"/>
                </a:solidFill>
              </a:rPr>
            </a:br>
            <a:r>
              <a:rPr lang="en-US" sz="2800" b="1" u="sng" dirty="0">
                <a:solidFill>
                  <a:schemeClr val="tx1"/>
                </a:solidFill>
              </a:rPr>
              <a:t>N.J.S.A.</a:t>
            </a:r>
            <a:r>
              <a:rPr lang="pt-BR" sz="2800" b="1" dirty="0">
                <a:solidFill>
                  <a:schemeClr val="tx1"/>
                </a:solidFill>
              </a:rPr>
              <a:t>11A:2-6(</a:t>
            </a:r>
            <a:r>
              <a:rPr lang="pt-BR" sz="2800" b="1" cap="none" dirty="0">
                <a:solidFill>
                  <a:schemeClr val="tx1"/>
                </a:solidFill>
              </a:rPr>
              <a:t>a)</a:t>
            </a:r>
            <a:endParaRPr lang="en-US" dirty="0"/>
          </a:p>
        </p:txBody>
      </p:sp>
      <p:sp>
        <p:nvSpPr>
          <p:cNvPr id="3" name="Content Placeholder 2">
            <a:extLst>
              <a:ext uri="{FF2B5EF4-FFF2-40B4-BE49-F238E27FC236}">
                <a16:creationId xmlns="" xmlns:a16="http://schemas.microsoft.com/office/drawing/2014/main" id="{3BFAFA66-AEF8-46B0-ADD2-0502BB992BEA}"/>
              </a:ext>
            </a:extLst>
          </p:cNvPr>
          <p:cNvSpPr>
            <a:spLocks noGrp="1"/>
          </p:cNvSpPr>
          <p:nvPr>
            <p:ph idx="1"/>
          </p:nvPr>
        </p:nvSpPr>
        <p:spPr/>
        <p:txBody>
          <a:bodyPr/>
          <a:lstStyle/>
          <a:p>
            <a:pPr algn="just"/>
            <a:r>
              <a:rPr lang="en-US" b="1" dirty="0"/>
              <a:t>Temporary Restraining Order (TRO</a:t>
            </a:r>
            <a:r>
              <a:rPr lang="en-US" dirty="0"/>
              <a:t>) -A civil court order issued by a judge to protect the life, health or well-being of a victim. TROs can prohibit domestic violence offenders from having contact with victims, either in person or </a:t>
            </a:r>
            <a:r>
              <a:rPr lang="en-US" b="1" dirty="0"/>
              <a:t>through any means of communication, including third parties</a:t>
            </a:r>
            <a:r>
              <a:rPr lang="en-US" dirty="0"/>
              <a:t>. </a:t>
            </a:r>
          </a:p>
          <a:p>
            <a:pPr algn="just"/>
            <a:r>
              <a:rPr lang="en-US" dirty="0"/>
              <a:t>TROs also can prohibit offenders from a victim's home </a:t>
            </a:r>
            <a:r>
              <a:rPr lang="en-US" b="1" dirty="0"/>
              <a:t>and workplace</a:t>
            </a:r>
            <a:r>
              <a:rPr lang="en-US" dirty="0"/>
              <a:t>. A violation of a TRO may be a criminal offense. A TRO will last approximately 1O business days, or until a court holds a hearing to determine if a Final Restraining Order (FRO) is needed. In New Jersey, there is no expiration of a FRO.</a:t>
            </a:r>
          </a:p>
          <a:p>
            <a:endParaRPr lang="en-US" dirty="0"/>
          </a:p>
        </p:txBody>
      </p:sp>
    </p:spTree>
    <p:extLst>
      <p:ext uri="{BB962C8B-B14F-4D97-AF65-F5344CB8AC3E}">
        <p14:creationId xmlns="" xmlns:p14="http://schemas.microsoft.com/office/powerpoint/2010/main" val="26494038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65F3172-4C54-44FF-955B-7EDC481F71EC}"/>
              </a:ext>
            </a:extLst>
          </p:cNvPr>
          <p:cNvSpPr>
            <a:spLocks noGrp="1"/>
          </p:cNvSpPr>
          <p:nvPr>
            <p:ph type="title"/>
          </p:nvPr>
        </p:nvSpPr>
        <p:spPr>
          <a:xfrm>
            <a:off x="581191" y="663053"/>
            <a:ext cx="11029615" cy="1677811"/>
          </a:xfrm>
        </p:spPr>
        <p:txBody>
          <a:bodyPr>
            <a:normAutofit/>
          </a:bodyPr>
          <a:lstStyle/>
          <a:p>
            <a:pPr algn="ctr"/>
            <a:r>
              <a:rPr lang="en-US" b="1" dirty="0">
                <a:solidFill>
                  <a:schemeClr val="tx1"/>
                </a:solidFill>
              </a:rPr>
              <a:t>Definitions Under The New Jersey Public Employee Domestic Violence Policy</a:t>
            </a:r>
            <a:r>
              <a:rPr lang="en-US" sz="2800" b="1" dirty="0">
                <a:solidFill>
                  <a:schemeClr val="tx1"/>
                </a:solidFill>
              </a:rPr>
              <a:t/>
            </a:r>
            <a:br>
              <a:rPr lang="en-US" sz="2800" b="1" dirty="0">
                <a:solidFill>
                  <a:schemeClr val="tx1"/>
                </a:solidFill>
              </a:rPr>
            </a:br>
            <a:r>
              <a:rPr lang="en-US" sz="2400" b="1" u="sng" dirty="0">
                <a:solidFill>
                  <a:schemeClr val="tx1"/>
                </a:solidFill>
              </a:rPr>
              <a:t>N.J.S.A.</a:t>
            </a:r>
            <a:r>
              <a:rPr lang="pt-BR" sz="2400" b="1" dirty="0">
                <a:solidFill>
                  <a:schemeClr val="tx1"/>
                </a:solidFill>
              </a:rPr>
              <a:t>11A:2-6(</a:t>
            </a:r>
            <a:r>
              <a:rPr lang="pt-BR" sz="2400" b="1" cap="none" dirty="0">
                <a:solidFill>
                  <a:schemeClr val="tx1"/>
                </a:solidFill>
              </a:rPr>
              <a:t>a)</a:t>
            </a:r>
            <a:r>
              <a:rPr lang="en-US" sz="2200" dirty="0"/>
              <a:t/>
            </a:r>
            <a:br>
              <a:rPr lang="en-US" sz="2200" dirty="0"/>
            </a:br>
            <a:r>
              <a:rPr lang="en-US" sz="2200" dirty="0"/>
              <a:t>WHAT IS CONSIDERED A “WORKPLACE INCIDENT” UNDER THE POLICY </a:t>
            </a:r>
          </a:p>
        </p:txBody>
      </p:sp>
      <p:sp>
        <p:nvSpPr>
          <p:cNvPr id="3" name="Content Placeholder 2">
            <a:extLst>
              <a:ext uri="{FF2B5EF4-FFF2-40B4-BE49-F238E27FC236}">
                <a16:creationId xmlns="" xmlns:a16="http://schemas.microsoft.com/office/drawing/2014/main" id="{C44C09D3-9E5B-4761-B4CB-FA139DE8CD1D}"/>
              </a:ext>
            </a:extLst>
          </p:cNvPr>
          <p:cNvSpPr>
            <a:spLocks noGrp="1"/>
          </p:cNvSpPr>
          <p:nvPr>
            <p:ph idx="1"/>
          </p:nvPr>
        </p:nvSpPr>
        <p:spPr/>
        <p:txBody>
          <a:bodyPr/>
          <a:lstStyle/>
          <a:p>
            <a:r>
              <a:rPr lang="en-US" dirty="0"/>
              <a:t>Incidents of domestic violence, sexual violence, dating violence, and stalking, including acts, attempted acts, or threatened acts by or against :</a:t>
            </a:r>
          </a:p>
          <a:p>
            <a:pPr lvl="1"/>
            <a:r>
              <a:rPr lang="en-US" dirty="0"/>
              <a:t>employees, </a:t>
            </a:r>
          </a:p>
          <a:p>
            <a:pPr lvl="1"/>
            <a:r>
              <a:rPr lang="en-US" b="1" dirty="0"/>
              <a:t>the families of employees</a:t>
            </a:r>
            <a:r>
              <a:rPr lang="en-US" dirty="0"/>
              <a:t>, </a:t>
            </a:r>
          </a:p>
          <a:p>
            <a:pPr lvl="1"/>
            <a:r>
              <a:rPr lang="en-US" dirty="0"/>
              <a:t>and/or their property…..</a:t>
            </a:r>
          </a:p>
          <a:p>
            <a:r>
              <a:rPr lang="en-US" dirty="0"/>
              <a:t>……that imperil the safety, well-being, or productivity </a:t>
            </a:r>
            <a:r>
              <a:rPr lang="en-US" b="1" dirty="0"/>
              <a:t>of any person associated with a public employee </a:t>
            </a:r>
            <a:r>
              <a:rPr lang="en-US" dirty="0"/>
              <a:t>in the State of New Jersey, </a:t>
            </a:r>
            <a:r>
              <a:rPr lang="en-US" b="1" dirty="0"/>
              <a:t>regardless of whether the act occurred in or outside the organization's physical workplace</a:t>
            </a:r>
            <a:r>
              <a:rPr lang="en-US" dirty="0"/>
              <a:t>. </a:t>
            </a:r>
          </a:p>
        </p:txBody>
      </p:sp>
    </p:spTree>
    <p:extLst>
      <p:ext uri="{BB962C8B-B14F-4D97-AF65-F5344CB8AC3E}">
        <p14:creationId xmlns="" xmlns:p14="http://schemas.microsoft.com/office/powerpoint/2010/main" val="32314226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 xmlns:a16="http://schemas.microsoft.com/office/drawing/2014/main" id="{18FFF8BA-E008-4068-851C-2CED296AC5C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3B5B707E-D5D8-460B-B196-CCBEFD68B9B5}"/>
              </a:ext>
            </a:extLst>
          </p:cNvPr>
          <p:cNvSpPr>
            <a:spLocks noGrp="1"/>
          </p:cNvSpPr>
          <p:nvPr>
            <p:ph type="title"/>
          </p:nvPr>
        </p:nvSpPr>
        <p:spPr>
          <a:xfrm>
            <a:off x="705745" y="980660"/>
            <a:ext cx="6792657" cy="4878137"/>
          </a:xfrm>
        </p:spPr>
        <p:txBody>
          <a:bodyPr anchor="ctr">
            <a:normAutofit/>
          </a:bodyPr>
          <a:lstStyle/>
          <a:p>
            <a:pPr algn="ctr"/>
            <a:r>
              <a:rPr lang="en-US" sz="4800" dirty="0">
                <a:solidFill>
                  <a:schemeClr val="tx2"/>
                </a:solidFill>
              </a:rPr>
              <a:t>HUMAN RESOURCE OFFICERS (HRO)</a:t>
            </a:r>
            <a:br>
              <a:rPr lang="en-US" sz="4800" dirty="0">
                <a:solidFill>
                  <a:schemeClr val="tx2"/>
                </a:solidFill>
              </a:rPr>
            </a:br>
            <a:endParaRPr lang="en-US" sz="4800" dirty="0">
              <a:solidFill>
                <a:schemeClr val="tx2"/>
              </a:solidFill>
            </a:endParaRPr>
          </a:p>
        </p:txBody>
      </p:sp>
      <p:sp>
        <p:nvSpPr>
          <p:cNvPr id="19" name="Rectangle 18">
            <a:extLst>
              <a:ext uri="{FF2B5EF4-FFF2-40B4-BE49-F238E27FC236}">
                <a16:creationId xmlns="" xmlns:a16="http://schemas.microsoft.com/office/drawing/2014/main" id="{1A75B5EE-3124-4314-90F7-8D9AFE941D0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05745" y="751211"/>
            <a:ext cx="6830568"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 xmlns:a16="http://schemas.microsoft.com/office/drawing/2014/main" id="{00129C37-C465-4475-927F-B861932A373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119870" y="752989"/>
            <a:ext cx="3300984"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 xmlns:a16="http://schemas.microsoft.com/office/drawing/2014/main" id="{6A366B85-A584-475F-B1DD-6561F93854AC}"/>
              </a:ext>
            </a:extLst>
          </p:cNvPr>
          <p:cNvSpPr>
            <a:spLocks noGrp="1"/>
          </p:cNvSpPr>
          <p:nvPr>
            <p:ph idx="1"/>
          </p:nvPr>
        </p:nvSpPr>
        <p:spPr>
          <a:xfrm>
            <a:off x="7350711" y="1046922"/>
            <a:ext cx="4070141" cy="4811877"/>
          </a:xfrm>
        </p:spPr>
        <p:txBody>
          <a:bodyPr>
            <a:normAutofit/>
          </a:bodyPr>
          <a:lstStyle/>
          <a:p>
            <a:pPr algn="just"/>
            <a:r>
              <a:rPr lang="en-US" b="1" dirty="0"/>
              <a:t>Human Resources Officer (HRO)</a:t>
            </a:r>
            <a:r>
              <a:rPr lang="en-US" dirty="0"/>
              <a:t> –An employee of a public employer with a human resources job title, or its equivalent, who is responsible for orienting, training, counseling, and appraising staff. </a:t>
            </a:r>
          </a:p>
          <a:p>
            <a:pPr algn="just"/>
            <a:r>
              <a:rPr lang="en-US" dirty="0"/>
              <a:t>Persons designated by the employer as the </a:t>
            </a:r>
            <a:r>
              <a:rPr lang="en-US" b="1" dirty="0"/>
              <a:t>primary</a:t>
            </a:r>
            <a:r>
              <a:rPr lang="en-US" dirty="0"/>
              <a:t> or </a:t>
            </a:r>
            <a:r>
              <a:rPr lang="en-US" b="1" dirty="0"/>
              <a:t>secondary</a:t>
            </a:r>
            <a:r>
              <a:rPr lang="en-US" dirty="0"/>
              <a:t> contact to assist employees in reporting domestic violence incidents.</a:t>
            </a:r>
          </a:p>
          <a:p>
            <a:pPr hangingPunct="0"/>
            <a:endParaRPr lang="en-US" dirty="0"/>
          </a:p>
          <a:p>
            <a:endParaRPr lang="en-US" dirty="0"/>
          </a:p>
        </p:txBody>
      </p:sp>
      <p:sp>
        <p:nvSpPr>
          <p:cNvPr id="23" name="Rectangle 22">
            <a:extLst>
              <a:ext uri="{FF2B5EF4-FFF2-40B4-BE49-F238E27FC236}">
                <a16:creationId xmlns="" xmlns:a16="http://schemas.microsoft.com/office/drawing/2014/main" id="{8F92C143-3594-4735-B621-397DDDA5F82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05745" y="5946475"/>
            <a:ext cx="6830568"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 xmlns:a16="http://schemas.microsoft.com/office/drawing/2014/main" id="{44F560E9-CCDC-4F8F-BA20-41F114098AA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119870" y="5948253"/>
            <a:ext cx="3300984"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 xmlns:p14="http://schemas.microsoft.com/office/powerpoint/2010/main" val="22581874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3">
            <a:extLst>
              <a:ext uri="{FF2B5EF4-FFF2-40B4-BE49-F238E27FC236}">
                <a16:creationId xmlns="" xmlns:a16="http://schemas.microsoft.com/office/drawing/2014/main" id="{3CED7894-4F62-4A6C-8DB5-DB5BE08E9C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 xmlns:a16="http://schemas.microsoft.com/office/drawing/2014/main" id="{1E9DBDB1-915C-4511-9F18-1E1A2F1E03C5}"/>
              </a:ext>
            </a:extLst>
          </p:cNvPr>
          <p:cNvSpPr>
            <a:spLocks noGrp="1"/>
          </p:cNvSpPr>
          <p:nvPr>
            <p:ph type="title"/>
          </p:nvPr>
        </p:nvSpPr>
        <p:spPr>
          <a:xfrm>
            <a:off x="8013433" y="702156"/>
            <a:ext cx="3568661" cy="1188720"/>
          </a:xfrm>
        </p:spPr>
        <p:txBody>
          <a:bodyPr>
            <a:normAutofit/>
          </a:bodyPr>
          <a:lstStyle/>
          <a:p>
            <a:r>
              <a:rPr lang="en-US" dirty="0"/>
              <a:t>WHO IS COVERED UNDER THE POLICY </a:t>
            </a:r>
          </a:p>
        </p:txBody>
      </p:sp>
      <p:pic>
        <p:nvPicPr>
          <p:cNvPr id="16" name="Picture 15">
            <a:extLst>
              <a:ext uri="{FF2B5EF4-FFF2-40B4-BE49-F238E27FC236}">
                <a16:creationId xmlns="" xmlns:a16="http://schemas.microsoft.com/office/drawing/2014/main" id="{BC1A68CE-8515-4387-BD1C-AB66F2DEBE5C}"/>
              </a:ext>
            </a:extLst>
          </p:cNvPr>
          <p:cNvPicPr>
            <a:picLocks noChangeAspect="1"/>
          </p:cNvPicPr>
          <p:nvPr/>
        </p:nvPicPr>
        <p:blipFill rotWithShape="1">
          <a:blip r:embed="rId3" cstate="print">
            <a:extLst>
              <a:ext uri="{28A0092B-C50C-407E-A947-70E740481C1C}">
                <a14:useLocalDpi xmlns="" xmlns:a14="http://schemas.microsoft.com/office/drawing/2010/main" val="0"/>
              </a:ext>
              <a:ext uri="{837473B0-CC2E-450A-ABE3-18F120FF3D39}">
                <a1611:picAttrSrcUrl xmlns="" xmlns:a1611="http://schemas.microsoft.com/office/drawing/2016/11/main" r:id="rId4"/>
              </a:ext>
            </a:extLst>
          </a:blip>
          <a:srcRect l="9569" r="14043"/>
          <a:stretch/>
        </p:blipFill>
        <p:spPr>
          <a:xfrm>
            <a:off x="20" y="10"/>
            <a:ext cx="7537685" cy="6857990"/>
          </a:xfrm>
          <a:prstGeom prst="rect">
            <a:avLst/>
          </a:prstGeom>
        </p:spPr>
      </p:pic>
      <p:sp>
        <p:nvSpPr>
          <p:cNvPr id="36" name="Rectangle 35">
            <a:extLst>
              <a:ext uri="{FF2B5EF4-FFF2-40B4-BE49-F238E27FC236}">
                <a16:creationId xmlns="" xmlns:a16="http://schemas.microsoft.com/office/drawing/2014/main" id="{E536F3B4-50F6-4C52-8F76-4EB1214719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42147"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 xmlns:a16="http://schemas.microsoft.com/office/drawing/2014/main" id="{09F146BB-6381-4797-B066-C061A6A224E6}"/>
              </a:ext>
            </a:extLst>
          </p:cNvPr>
          <p:cNvSpPr>
            <a:spLocks noGrp="1"/>
          </p:cNvSpPr>
          <p:nvPr>
            <p:ph idx="1"/>
          </p:nvPr>
        </p:nvSpPr>
        <p:spPr>
          <a:xfrm>
            <a:off x="8013433" y="2340864"/>
            <a:ext cx="3568661" cy="3634486"/>
          </a:xfrm>
        </p:spPr>
        <p:txBody>
          <a:bodyPr>
            <a:normAutofit/>
          </a:bodyPr>
          <a:lstStyle/>
          <a:p>
            <a:r>
              <a:rPr lang="en-US" dirty="0"/>
              <a:t>EMPLOYEES, which include:</a:t>
            </a:r>
          </a:p>
          <a:p>
            <a:pPr lvl="1"/>
            <a:r>
              <a:rPr lang="en-US" dirty="0"/>
              <a:t>full and part time employees </a:t>
            </a:r>
          </a:p>
          <a:p>
            <a:pPr lvl="1"/>
            <a:r>
              <a:rPr lang="en-US" dirty="0"/>
              <a:t>casual/seasonal employees </a:t>
            </a:r>
          </a:p>
          <a:p>
            <a:pPr lvl="1"/>
            <a:r>
              <a:rPr lang="en-US" dirty="0"/>
              <a:t>Interns</a:t>
            </a:r>
          </a:p>
          <a:p>
            <a:pPr lvl="1"/>
            <a:r>
              <a:rPr lang="en-US" dirty="0"/>
              <a:t>volunteers </a:t>
            </a:r>
          </a:p>
          <a:p>
            <a:pPr lvl="1"/>
            <a:r>
              <a:rPr lang="en-US" dirty="0"/>
              <a:t>temporary employees at any workplace location.</a:t>
            </a:r>
          </a:p>
          <a:p>
            <a:endParaRPr lang="en-US" dirty="0"/>
          </a:p>
        </p:txBody>
      </p:sp>
    </p:spTree>
    <p:extLst>
      <p:ext uri="{BB962C8B-B14F-4D97-AF65-F5344CB8AC3E}">
        <p14:creationId xmlns="" xmlns:p14="http://schemas.microsoft.com/office/powerpoint/2010/main" val="18678685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 xmlns:a16="http://schemas.microsoft.com/office/drawing/2014/main" id="{E9751CB9-7B25-4EB8-9A6F-82F822549F1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 xmlns:a16="http://schemas.microsoft.com/office/drawing/2014/main" id="{E1317383-CF3B-4B02-9512-BECBEF6362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39">
            <a:extLst>
              <a:ext uri="{FF2B5EF4-FFF2-40B4-BE49-F238E27FC236}">
                <a16:creationId xmlns="" xmlns:a16="http://schemas.microsoft.com/office/drawing/2014/main" id="{B1D4C7A0-6DF2-4F2D-A45D-F111582974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2" name="Rectangle 41">
            <a:extLst>
              <a:ext uri="{FF2B5EF4-FFF2-40B4-BE49-F238E27FC236}">
                <a16:creationId xmlns="" xmlns:a16="http://schemas.microsoft.com/office/drawing/2014/main" id="{DBF3943D-BCB6-4B31-809D-A005686483B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43">
            <a:extLst>
              <a:ext uri="{FF2B5EF4-FFF2-40B4-BE49-F238E27FC236}">
                <a16:creationId xmlns="" xmlns:a16="http://schemas.microsoft.com/office/drawing/2014/main" id="{39373A6F-2E1F-4613-8E1D-D68057D29F3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2377" y="601200"/>
            <a:ext cx="3707477" cy="562497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 xmlns:a16="http://schemas.microsoft.com/office/drawing/2014/main" id="{273E9FDE-9D4D-494D-BCA1-57A718727563}"/>
              </a:ext>
            </a:extLst>
          </p:cNvPr>
          <p:cNvSpPr>
            <a:spLocks noGrp="1"/>
          </p:cNvSpPr>
          <p:nvPr>
            <p:ph type="title"/>
          </p:nvPr>
        </p:nvSpPr>
        <p:spPr>
          <a:xfrm>
            <a:off x="601255" y="702155"/>
            <a:ext cx="3409783" cy="1300365"/>
          </a:xfrm>
        </p:spPr>
        <p:txBody>
          <a:bodyPr>
            <a:normAutofit/>
          </a:bodyPr>
          <a:lstStyle/>
          <a:p>
            <a:r>
              <a:rPr lang="en-US" sz="2100" dirty="0">
                <a:solidFill>
                  <a:srgbClr val="FFFFFF"/>
                </a:solidFill>
              </a:rPr>
              <a:t>WHO IS </a:t>
            </a:r>
            <a:r>
              <a:rPr lang="en-US" sz="2100" b="1" dirty="0">
                <a:solidFill>
                  <a:srgbClr val="FFFFFF"/>
                </a:solidFill>
              </a:rPr>
              <a:t>ENCOURAGED </a:t>
            </a:r>
            <a:r>
              <a:rPr lang="en-US" sz="2100" dirty="0">
                <a:solidFill>
                  <a:srgbClr val="FFFFFF"/>
                </a:solidFill>
              </a:rPr>
              <a:t>TO REPORT AN INCIDENT OF DOMESTIC VIOLENCE TO AN HRO</a:t>
            </a:r>
          </a:p>
        </p:txBody>
      </p:sp>
      <p:sp>
        <p:nvSpPr>
          <p:cNvPr id="3" name="Content Placeholder 2">
            <a:extLst>
              <a:ext uri="{FF2B5EF4-FFF2-40B4-BE49-F238E27FC236}">
                <a16:creationId xmlns="" xmlns:a16="http://schemas.microsoft.com/office/drawing/2014/main" id="{A50D73A9-D33F-4A8B-A053-D809C0072D60}"/>
              </a:ext>
            </a:extLst>
          </p:cNvPr>
          <p:cNvSpPr>
            <a:spLocks noGrp="1"/>
          </p:cNvSpPr>
          <p:nvPr>
            <p:ph idx="1"/>
          </p:nvPr>
        </p:nvSpPr>
        <p:spPr>
          <a:xfrm>
            <a:off x="601255" y="2177142"/>
            <a:ext cx="3409782" cy="3823607"/>
          </a:xfrm>
        </p:spPr>
        <p:txBody>
          <a:bodyPr>
            <a:normAutofit/>
          </a:bodyPr>
          <a:lstStyle/>
          <a:p>
            <a:r>
              <a:rPr lang="en-US" dirty="0">
                <a:solidFill>
                  <a:srgbClr val="FFFFFF"/>
                </a:solidFill>
              </a:rPr>
              <a:t>Employees who are victims of domestic violence are encouraged to seek immediate assistance from their HRO. </a:t>
            </a:r>
          </a:p>
          <a:p>
            <a:r>
              <a:rPr lang="en-US" dirty="0">
                <a:solidFill>
                  <a:srgbClr val="FFFFFF"/>
                </a:solidFill>
              </a:rPr>
              <a:t>Employees who have information about or witness an act of domestic violence against an employee, are encouraged to report that information to the designated HRO.  </a:t>
            </a:r>
          </a:p>
        </p:txBody>
      </p:sp>
      <p:pic>
        <p:nvPicPr>
          <p:cNvPr id="7" name="Graphic 6">
            <a:extLst>
              <a:ext uri="{FF2B5EF4-FFF2-40B4-BE49-F238E27FC236}">
                <a16:creationId xmlns="" xmlns:a16="http://schemas.microsoft.com/office/drawing/2014/main" id="{CFAD8141-A0EF-4EF2-B8E7-1AE707D3E756}"/>
              </a:ext>
            </a:extLst>
          </p:cNvPr>
          <p:cNvPicPr>
            <a:picLocks noChangeAspect="1"/>
          </p:cNvPicPr>
          <p:nvPr/>
        </p:nvPicPr>
        <p:blipFill>
          <a:blip r:embed="rId3" cstate="print">
            <a:extLst>
              <a:ext uri="{28A0092B-C50C-407E-A947-70E740481C1C}">
                <a14:useLocalDpi xmlns="" xmlns:a14="http://schemas.microsoft.com/office/drawing/2010/main" val="0"/>
              </a:ext>
              <a:ext uri="{837473B0-CC2E-450A-ABE3-18F120FF3D39}">
                <a1611:picAttrSrcUrl xmlns="" xmlns:a1611="http://schemas.microsoft.com/office/drawing/2016/11/main" r:id="rId4"/>
              </a:ext>
            </a:extLst>
          </a:blip>
          <a:stretch/>
        </p:blipFill>
        <p:spPr>
          <a:xfrm>
            <a:off x="4592231" y="1140279"/>
            <a:ext cx="6831503" cy="4560028"/>
          </a:xfrm>
          <a:prstGeom prst="rect">
            <a:avLst/>
          </a:prstGeom>
        </p:spPr>
      </p:pic>
    </p:spTree>
    <p:extLst>
      <p:ext uri="{BB962C8B-B14F-4D97-AF65-F5344CB8AC3E}">
        <p14:creationId xmlns="" xmlns:p14="http://schemas.microsoft.com/office/powerpoint/2010/main" val="3183008184"/>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 xmlns:a16="http://schemas.microsoft.com/office/drawing/2014/main" id="{E9751CB9-7B25-4EB8-9A6F-82F822549F1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 xmlns:a16="http://schemas.microsoft.com/office/drawing/2014/main" id="{E1317383-CF3B-4B02-9512-BECBEF6362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33">
            <a:extLst>
              <a:ext uri="{FF2B5EF4-FFF2-40B4-BE49-F238E27FC236}">
                <a16:creationId xmlns="" xmlns:a16="http://schemas.microsoft.com/office/drawing/2014/main" id="{B1D4C7A0-6DF2-4F2D-A45D-F111582974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35">
            <a:extLst>
              <a:ext uri="{FF2B5EF4-FFF2-40B4-BE49-F238E27FC236}">
                <a16:creationId xmlns="" xmlns:a16="http://schemas.microsoft.com/office/drawing/2014/main" id="{DBF3943D-BCB6-4B31-809D-A005686483B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37">
            <a:extLst>
              <a:ext uri="{FF2B5EF4-FFF2-40B4-BE49-F238E27FC236}">
                <a16:creationId xmlns="" xmlns:a16="http://schemas.microsoft.com/office/drawing/2014/main" id="{39373A6F-2E1F-4613-8E1D-D68057D29F3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2377" y="601200"/>
            <a:ext cx="3707477" cy="562497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 xmlns:a16="http://schemas.microsoft.com/office/drawing/2014/main" id="{16A45E16-898E-40CB-B4D4-CBCD34DA4DC0}"/>
              </a:ext>
            </a:extLst>
          </p:cNvPr>
          <p:cNvSpPr>
            <a:spLocks noGrp="1"/>
          </p:cNvSpPr>
          <p:nvPr>
            <p:ph type="title"/>
          </p:nvPr>
        </p:nvSpPr>
        <p:spPr>
          <a:xfrm>
            <a:off x="601255" y="702155"/>
            <a:ext cx="3409783" cy="1300365"/>
          </a:xfrm>
        </p:spPr>
        <p:txBody>
          <a:bodyPr>
            <a:normAutofit/>
          </a:bodyPr>
          <a:lstStyle/>
          <a:p>
            <a:r>
              <a:rPr lang="en-US" dirty="0">
                <a:solidFill>
                  <a:srgbClr val="FFFFFF"/>
                </a:solidFill>
              </a:rPr>
              <a:t>WHO HAS A </a:t>
            </a:r>
            <a:r>
              <a:rPr lang="en-US" b="1" dirty="0">
                <a:solidFill>
                  <a:srgbClr val="FFFFFF"/>
                </a:solidFill>
              </a:rPr>
              <a:t>DUTY</a:t>
            </a:r>
            <a:r>
              <a:rPr lang="en-US" dirty="0">
                <a:solidFill>
                  <a:srgbClr val="FFFFFF"/>
                </a:solidFill>
              </a:rPr>
              <a:t> TO REPORT TO THE HRO?</a:t>
            </a:r>
          </a:p>
        </p:txBody>
      </p:sp>
      <p:sp>
        <p:nvSpPr>
          <p:cNvPr id="3" name="Content Placeholder 2">
            <a:extLst>
              <a:ext uri="{FF2B5EF4-FFF2-40B4-BE49-F238E27FC236}">
                <a16:creationId xmlns="" xmlns:a16="http://schemas.microsoft.com/office/drawing/2014/main" id="{B5FE3B24-1958-4120-837C-7FA986082AD2}"/>
              </a:ext>
            </a:extLst>
          </p:cNvPr>
          <p:cNvSpPr>
            <a:spLocks noGrp="1"/>
          </p:cNvSpPr>
          <p:nvPr>
            <p:ph idx="1"/>
          </p:nvPr>
        </p:nvSpPr>
        <p:spPr>
          <a:xfrm>
            <a:off x="601255" y="2177142"/>
            <a:ext cx="3409782" cy="3823607"/>
          </a:xfrm>
        </p:spPr>
        <p:txBody>
          <a:bodyPr>
            <a:normAutofit/>
          </a:bodyPr>
          <a:lstStyle/>
          <a:p>
            <a:r>
              <a:rPr lang="en-US" dirty="0">
                <a:solidFill>
                  <a:srgbClr val="FFFFFF"/>
                </a:solidFill>
              </a:rPr>
              <a:t>Managers and supervisors are required to refer any employee who is experiencing domestic violence or who report witnessing domestic violence to the designated HRO. </a:t>
            </a:r>
          </a:p>
          <a:p>
            <a:pPr lvl="1"/>
            <a:r>
              <a:rPr lang="en-US" b="1" dirty="0">
                <a:solidFill>
                  <a:srgbClr val="FFFFFF"/>
                </a:solidFill>
              </a:rPr>
              <a:t>Maintain confidentiality to the extent possible</a:t>
            </a:r>
          </a:p>
          <a:p>
            <a:pPr lvl="1"/>
            <a:r>
              <a:rPr lang="en-US" b="1" dirty="0">
                <a:solidFill>
                  <a:srgbClr val="FFFFFF"/>
                </a:solidFill>
              </a:rPr>
              <a:t>Be sensitive, compassionate, respectful and responsive </a:t>
            </a:r>
          </a:p>
        </p:txBody>
      </p:sp>
      <p:pic>
        <p:nvPicPr>
          <p:cNvPr id="7" name="Graphic 6">
            <a:extLst>
              <a:ext uri="{FF2B5EF4-FFF2-40B4-BE49-F238E27FC236}">
                <a16:creationId xmlns="" xmlns:a16="http://schemas.microsoft.com/office/drawing/2014/main" id="{7EAB671E-7812-4712-B22E-C81CF50D7DD9}"/>
              </a:ext>
            </a:extLst>
          </p:cNvPr>
          <p:cNvPicPr>
            <a:picLocks noChangeAspect="1"/>
          </p:cNvPicPr>
          <p:nvPr/>
        </p:nvPicPr>
        <p:blipFill>
          <a:blip r:embed="rId3" cstate="print">
            <a:extLst>
              <a:ext uri="{28A0092B-C50C-407E-A947-70E740481C1C}">
                <a14:useLocalDpi xmlns="" xmlns:a14="http://schemas.microsoft.com/office/drawing/2010/main" val="0"/>
              </a:ext>
              <a:ext uri="{837473B0-CC2E-450A-ABE3-18F120FF3D39}">
                <a1611:picAttrSrcUrl xmlns="" xmlns:a1611="http://schemas.microsoft.com/office/drawing/2016/11/main" r:id="rId4"/>
              </a:ext>
            </a:extLst>
          </a:blip>
          <a:stretch/>
        </p:blipFill>
        <p:spPr>
          <a:xfrm>
            <a:off x="4592231" y="1140279"/>
            <a:ext cx="6831503" cy="4560028"/>
          </a:xfrm>
          <a:prstGeom prst="rect">
            <a:avLst/>
          </a:prstGeom>
        </p:spPr>
      </p:pic>
    </p:spTree>
    <p:extLst>
      <p:ext uri="{BB962C8B-B14F-4D97-AF65-F5344CB8AC3E}">
        <p14:creationId xmlns="" xmlns:p14="http://schemas.microsoft.com/office/powerpoint/2010/main" val="1673021822"/>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 xmlns:a16="http://schemas.microsoft.com/office/drawing/2014/main" id="{DCF4EB5C-ED25-4675-8255-2F5B12CFFC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58" name="Rectangle 57">
            <a:extLst>
              <a:ext uri="{FF2B5EF4-FFF2-40B4-BE49-F238E27FC236}">
                <a16:creationId xmlns="" xmlns:a16="http://schemas.microsoft.com/office/drawing/2014/main" id="{9514EC6E-A557-42A2-BCDC-3ABFFC5E56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60" name="Rectangle 59">
            <a:extLst>
              <a:ext uri="{FF2B5EF4-FFF2-40B4-BE49-F238E27FC236}">
                <a16:creationId xmlns="" xmlns:a16="http://schemas.microsoft.com/office/drawing/2014/main" id="{905482C9-EB42-4BFE-95BF-7FD661F0765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62" name="Rectangle 61">
            <a:extLst>
              <a:ext uri="{FF2B5EF4-FFF2-40B4-BE49-F238E27FC236}">
                <a16:creationId xmlns="" xmlns:a16="http://schemas.microsoft.com/office/drawing/2014/main" id="{9B6B47BF-F3D0-4678-9B20-DA45E1BCAD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B0ABC8BF-00B8-4D7E-A327-73E5D829A93D}"/>
              </a:ext>
            </a:extLst>
          </p:cNvPr>
          <p:cNvSpPr>
            <a:spLocks noGrp="1"/>
          </p:cNvSpPr>
          <p:nvPr>
            <p:ph type="title"/>
          </p:nvPr>
        </p:nvSpPr>
        <p:spPr>
          <a:xfrm>
            <a:off x="581192" y="1124999"/>
            <a:ext cx="4076149" cy="4608003"/>
          </a:xfrm>
        </p:spPr>
        <p:txBody>
          <a:bodyPr vert="horz" lIns="91440" tIns="45720" rIns="91440" bIns="45720" rtlCol="0" anchor="ctr">
            <a:normAutofit/>
          </a:bodyPr>
          <a:lstStyle/>
          <a:p>
            <a:r>
              <a:rPr lang="en-US" sz="4000" dirty="0">
                <a:solidFill>
                  <a:schemeClr val="accent1"/>
                </a:solidFill>
              </a:rPr>
              <a:t>THE ROLE OF THE HRO </a:t>
            </a:r>
          </a:p>
        </p:txBody>
      </p:sp>
      <p:sp>
        <p:nvSpPr>
          <p:cNvPr id="64" name="Rectangle 63">
            <a:extLst>
              <a:ext uri="{FF2B5EF4-FFF2-40B4-BE49-F238E27FC236}">
                <a16:creationId xmlns="" xmlns:a16="http://schemas.microsoft.com/office/drawing/2014/main" id="{19334917-3673-4EF2-BA7C-CC83AEEEAE3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55673" y="457200"/>
            <a:ext cx="420624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66" name="Rectangle 65">
            <a:extLst>
              <a:ext uri="{FF2B5EF4-FFF2-40B4-BE49-F238E27FC236}">
                <a16:creationId xmlns="" xmlns:a16="http://schemas.microsoft.com/office/drawing/2014/main" id="{E1589AE1-C0FC-4B66-9C0D-9EB92F40F44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117585" y="457200"/>
            <a:ext cx="658368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 xmlns:a16="http://schemas.microsoft.com/office/drawing/2014/main" id="{8A2AED14-C557-4813-8F0E-288320BFAFB2}"/>
              </a:ext>
            </a:extLst>
          </p:cNvPr>
          <p:cNvSpPr>
            <a:spLocks noGrp="1"/>
          </p:cNvSpPr>
          <p:nvPr>
            <p:ph type="body" sz="half" idx="2"/>
          </p:nvPr>
        </p:nvSpPr>
        <p:spPr>
          <a:xfrm>
            <a:off x="5117586" y="1124998"/>
            <a:ext cx="6493222" cy="4608003"/>
          </a:xfrm>
        </p:spPr>
        <p:txBody>
          <a:bodyPr vert="horz" lIns="91440" tIns="45720" rIns="91440" bIns="45720" rtlCol="0" anchor="ctr">
            <a:normAutofit/>
          </a:bodyPr>
          <a:lstStyle/>
          <a:p>
            <a:r>
              <a:rPr lang="en-US" sz="2000" dirty="0"/>
              <a:t>Immediately respond to an employee upon request and </a:t>
            </a:r>
            <a:r>
              <a:rPr lang="en-US" sz="2000" b="1" dirty="0"/>
              <a:t>provide a safe and confidential location </a:t>
            </a:r>
            <a:r>
              <a:rPr lang="en-US" sz="2000" dirty="0"/>
              <a:t>to allow the employee to discuss the circumstances surrounding the domestic violence incident and the request for assistance.</a:t>
            </a:r>
          </a:p>
          <a:p>
            <a:pPr lvl="1">
              <a:buFont typeface="Wingdings 2" panose="05020102010507070707" pitchFamily="18" charset="2"/>
              <a:buChar char=""/>
            </a:pPr>
            <a:endParaRPr lang="en-US" sz="2000" dirty="0"/>
          </a:p>
        </p:txBody>
      </p:sp>
    </p:spTree>
    <p:extLst>
      <p:ext uri="{BB962C8B-B14F-4D97-AF65-F5344CB8AC3E}">
        <p14:creationId xmlns="" xmlns:p14="http://schemas.microsoft.com/office/powerpoint/2010/main" val="3115903265"/>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549E259-0371-40E5-91EF-E8B0ED6A569D}"/>
              </a:ext>
            </a:extLst>
          </p:cNvPr>
          <p:cNvSpPr>
            <a:spLocks noGrp="1"/>
          </p:cNvSpPr>
          <p:nvPr>
            <p:ph type="title"/>
          </p:nvPr>
        </p:nvSpPr>
        <p:spPr/>
        <p:txBody>
          <a:bodyPr>
            <a:normAutofit/>
          </a:bodyPr>
          <a:lstStyle/>
          <a:p>
            <a:pPr algn="ctr"/>
            <a:r>
              <a:rPr lang="en-US" sz="4000" dirty="0"/>
              <a:t>THE ROLE OF THE  HRO -</a:t>
            </a:r>
            <a:br>
              <a:rPr lang="en-US" sz="4000" dirty="0"/>
            </a:br>
            <a:r>
              <a:rPr lang="en-US" sz="4000" dirty="0"/>
              <a:t>REPORTING PROCEDURES</a:t>
            </a:r>
          </a:p>
        </p:txBody>
      </p:sp>
      <p:sp>
        <p:nvSpPr>
          <p:cNvPr id="3" name="Content Placeholder 2">
            <a:extLst>
              <a:ext uri="{FF2B5EF4-FFF2-40B4-BE49-F238E27FC236}">
                <a16:creationId xmlns="" xmlns:a16="http://schemas.microsoft.com/office/drawing/2014/main" id="{CE6A24E3-222F-4B8F-A156-6B18F18A61D9}"/>
              </a:ext>
            </a:extLst>
          </p:cNvPr>
          <p:cNvSpPr>
            <a:spLocks noGrp="1"/>
          </p:cNvSpPr>
          <p:nvPr>
            <p:ph idx="1"/>
          </p:nvPr>
        </p:nvSpPr>
        <p:spPr/>
        <p:txBody>
          <a:bodyPr/>
          <a:lstStyle/>
          <a:p>
            <a:r>
              <a:rPr lang="en-US" sz="1600" dirty="0"/>
              <a:t>Determine whether there is an imminent or emergent need to contact 911 or law enforcement.</a:t>
            </a:r>
          </a:p>
          <a:p>
            <a:r>
              <a:rPr lang="en-US" sz="1600" dirty="0"/>
              <a:t>In cases where domestic violence involved a sexual touching or sexual assault between state employees, the HRO is also required to report the incident to their agency's EEO Officer or Title IX Officer</a:t>
            </a:r>
            <a:endParaRPr lang="en-US" sz="1400" dirty="0"/>
          </a:p>
          <a:p>
            <a:r>
              <a:rPr lang="en-US" sz="1600" dirty="0"/>
              <a:t>If there is a report of sexual assault or abuse, the victim should be offered the services of the Sexual Assault Response Team.</a:t>
            </a:r>
          </a:p>
          <a:p>
            <a:endParaRPr lang="en-US" dirty="0"/>
          </a:p>
        </p:txBody>
      </p:sp>
    </p:spTree>
    <p:extLst>
      <p:ext uri="{BB962C8B-B14F-4D97-AF65-F5344CB8AC3E}">
        <p14:creationId xmlns="" xmlns:p14="http://schemas.microsoft.com/office/powerpoint/2010/main" val="942932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 xmlns:a16="http://schemas.microsoft.com/office/drawing/2014/main" id="{E5644B63-A263-40F8-9273-8ED1263D37E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16" name="Picture 4" descr="A blurry image of a library&#10;&#10;Description automatically generated">
            <a:extLst>
              <a:ext uri="{FF2B5EF4-FFF2-40B4-BE49-F238E27FC236}">
                <a16:creationId xmlns="" xmlns:a16="http://schemas.microsoft.com/office/drawing/2014/main" id="{2178D986-C07E-4F39-AE93-AE5A6A3F9676}"/>
              </a:ext>
            </a:extLst>
          </p:cNvPr>
          <p:cNvPicPr>
            <a:picLocks noChangeAspect="1"/>
          </p:cNvPicPr>
          <p:nvPr/>
        </p:nvPicPr>
        <p:blipFill rotWithShape="1">
          <a:blip r:embed="rId3" cstate="print"/>
          <a:srcRect t="1310" b="14420"/>
          <a:stretch/>
        </p:blipFill>
        <p:spPr>
          <a:xfrm>
            <a:off x="20" y="10"/>
            <a:ext cx="12191980" cy="6857990"/>
          </a:xfrm>
          <a:prstGeom prst="rect">
            <a:avLst/>
          </a:prstGeom>
          <a:solidFill>
            <a:schemeClr val="bg1"/>
          </a:solidFill>
        </p:spPr>
      </p:pic>
      <p:sp>
        <p:nvSpPr>
          <p:cNvPr id="39" name="Rectangle 38">
            <a:extLst>
              <a:ext uri="{FF2B5EF4-FFF2-40B4-BE49-F238E27FC236}">
                <a16:creationId xmlns="" xmlns:a16="http://schemas.microsoft.com/office/drawing/2014/main" id="{F02A5C3C-2A94-4EB3-B70A-313330494D7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59838" y="585410"/>
            <a:ext cx="11305200" cy="5774265"/>
          </a:xfrm>
          <a:prstGeom prst="rect">
            <a:avLst/>
          </a:prstGeom>
          <a:solidFill>
            <a:schemeClr val="bg1">
              <a:alpha val="91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 xmlns:a16="http://schemas.microsoft.com/office/drawing/2014/main" id="{76509F99-116A-4A2A-A2CF-D8E225AAEDF0}"/>
              </a:ext>
            </a:extLst>
          </p:cNvPr>
          <p:cNvSpPr>
            <a:spLocks noGrp="1"/>
          </p:cNvSpPr>
          <p:nvPr>
            <p:ph type="title"/>
          </p:nvPr>
        </p:nvSpPr>
        <p:spPr>
          <a:xfrm>
            <a:off x="781571" y="1131195"/>
            <a:ext cx="10620390" cy="1247938"/>
          </a:xfrm>
        </p:spPr>
        <p:txBody>
          <a:bodyPr anchor="ctr">
            <a:normAutofit/>
          </a:bodyPr>
          <a:lstStyle/>
          <a:p>
            <a:pPr algn="ctr"/>
            <a:r>
              <a:rPr lang="pt-BR">
                <a:solidFill>
                  <a:schemeClr val="tx1"/>
                </a:solidFill>
              </a:rPr>
              <a:t>Public employer Domestic Violence Policy </a:t>
            </a:r>
            <a:br>
              <a:rPr lang="pt-BR">
                <a:solidFill>
                  <a:schemeClr val="tx1"/>
                </a:solidFill>
              </a:rPr>
            </a:br>
            <a:r>
              <a:rPr lang="pt-BR" u="sng">
                <a:solidFill>
                  <a:schemeClr val="tx1"/>
                </a:solidFill>
              </a:rPr>
              <a:t>N.J.S.A</a:t>
            </a:r>
            <a:r>
              <a:rPr lang="pt-BR">
                <a:solidFill>
                  <a:schemeClr val="tx1"/>
                </a:solidFill>
              </a:rPr>
              <a:t>.11A:2-6(</a:t>
            </a:r>
            <a:r>
              <a:rPr lang="pt-BR" cap="none"/>
              <a:t>a)</a:t>
            </a:r>
            <a:endParaRPr lang="en-US" dirty="0">
              <a:solidFill>
                <a:schemeClr val="tx1"/>
              </a:solidFill>
            </a:endParaRPr>
          </a:p>
        </p:txBody>
      </p:sp>
      <p:sp>
        <p:nvSpPr>
          <p:cNvPr id="3" name="Content Placeholder 2">
            <a:extLst>
              <a:ext uri="{FF2B5EF4-FFF2-40B4-BE49-F238E27FC236}">
                <a16:creationId xmlns="" xmlns:a16="http://schemas.microsoft.com/office/drawing/2014/main" id="{AD3194F2-D68B-4159-9004-DD1C94F058CA}"/>
              </a:ext>
            </a:extLst>
          </p:cNvPr>
          <p:cNvSpPr>
            <a:spLocks noGrp="1"/>
          </p:cNvSpPr>
          <p:nvPr>
            <p:ph idx="1"/>
          </p:nvPr>
        </p:nvSpPr>
        <p:spPr>
          <a:xfrm>
            <a:off x="781571" y="2098623"/>
            <a:ext cx="10617384" cy="4173967"/>
          </a:xfrm>
        </p:spPr>
        <p:txBody>
          <a:bodyPr>
            <a:normAutofit/>
          </a:bodyPr>
          <a:lstStyle/>
          <a:p>
            <a:pPr>
              <a:lnSpc>
                <a:spcPct val="100000"/>
              </a:lnSpc>
            </a:pPr>
            <a:r>
              <a:rPr lang="en-US" sz="2400" dirty="0">
                <a:solidFill>
                  <a:schemeClr val="tx1"/>
                </a:solidFill>
              </a:rPr>
              <a:t>Applies to all public employers and local governments, not just civil service municipalities.</a:t>
            </a:r>
          </a:p>
          <a:p>
            <a:pPr>
              <a:lnSpc>
                <a:spcPct val="100000"/>
              </a:lnSpc>
            </a:pPr>
            <a:r>
              <a:rPr lang="en-US" sz="2400" dirty="0">
                <a:solidFill>
                  <a:schemeClr val="tx1"/>
                </a:solidFill>
              </a:rPr>
              <a:t>The Civil Service Commission is charged with overseeing the implementation of this policy and working with state, county and local authorities. </a:t>
            </a:r>
          </a:p>
        </p:txBody>
      </p:sp>
    </p:spTree>
    <p:extLst>
      <p:ext uri="{BB962C8B-B14F-4D97-AF65-F5344CB8AC3E}">
        <p14:creationId xmlns="" xmlns:p14="http://schemas.microsoft.com/office/powerpoint/2010/main" val="149402282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2"/>
                    </p:tgtEl>
                  </p:cond>
                </p:stCondLst>
                <p:endSync evt="end" delay="0">
                  <p:rtn val="all"/>
                </p:endSync>
                <p:childTnLst>
                  <p:par>
                    <p:cTn id="12" fill="hold">
                      <p:stCondLst>
                        <p:cond delay="0"/>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3">
                                            <p:bg/>
                                          </p:spTgt>
                                        </p:tgtEl>
                                        <p:attrNameLst>
                                          <p:attrName>style.visibility</p:attrName>
                                        </p:attrNameLst>
                                      </p:cBhvr>
                                      <p:to>
                                        <p:strVal val="visible"/>
                                      </p:to>
                                    </p:set>
                                    <p:anim calcmode="lin" valueType="num">
                                      <p:cBhvr additive="base">
                                        <p:cTn id="16"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7"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additive="base">
                                        <p:cTn id="2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additive="base">
                                        <p:cTn id="2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2"/>
                  </p:tgtEl>
                </p:cond>
              </p:nextCondLst>
            </p:seq>
          </p:childTnLst>
        </p:cTn>
      </p:par>
    </p:tnLst>
    <p:bldLst>
      <p:bldP spid="3" grpId="0" uiExpand="1" build="p" animBg="1"/>
      <p:bldP spid="3" grpI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3FD5D0-7630-4E90-9464-25866E6C02A7}"/>
              </a:ext>
            </a:extLst>
          </p:cNvPr>
          <p:cNvSpPr>
            <a:spLocks noGrp="1"/>
          </p:cNvSpPr>
          <p:nvPr>
            <p:ph type="title"/>
          </p:nvPr>
        </p:nvSpPr>
        <p:spPr/>
        <p:txBody>
          <a:bodyPr>
            <a:normAutofit/>
          </a:bodyPr>
          <a:lstStyle/>
          <a:p>
            <a:pPr algn="ctr"/>
            <a:r>
              <a:rPr lang="en-US" sz="4000" dirty="0"/>
              <a:t>The ROLE OF THE HRO -</a:t>
            </a:r>
            <a:br>
              <a:rPr lang="en-US" sz="4000" dirty="0"/>
            </a:br>
            <a:r>
              <a:rPr lang="en-US" sz="4000" dirty="0"/>
              <a:t>REPORTING PROCEDURES </a:t>
            </a:r>
          </a:p>
        </p:txBody>
      </p:sp>
      <p:sp>
        <p:nvSpPr>
          <p:cNvPr id="3" name="Content Placeholder 2">
            <a:extLst>
              <a:ext uri="{FF2B5EF4-FFF2-40B4-BE49-F238E27FC236}">
                <a16:creationId xmlns="" xmlns:a16="http://schemas.microsoft.com/office/drawing/2014/main" id="{7602AC04-0C45-4BC9-8BDA-B227CB5F439F}"/>
              </a:ext>
            </a:extLst>
          </p:cNvPr>
          <p:cNvSpPr>
            <a:spLocks noGrp="1"/>
          </p:cNvSpPr>
          <p:nvPr>
            <p:ph idx="1"/>
          </p:nvPr>
        </p:nvSpPr>
        <p:spPr/>
        <p:txBody>
          <a:bodyPr>
            <a:normAutofit/>
          </a:bodyPr>
          <a:lstStyle/>
          <a:p>
            <a:pPr lvl="0"/>
            <a:r>
              <a:rPr lang="en-US" sz="1800" dirty="0"/>
              <a:t>Provide employee with resource information. </a:t>
            </a:r>
          </a:p>
          <a:p>
            <a:pPr lvl="1"/>
            <a:r>
              <a:rPr lang="en-US" sz="1800" dirty="0"/>
              <a:t>The HRO or the employee can contact the appropriate Employee Assistance Program to assist with securing resources and confidential services.</a:t>
            </a:r>
          </a:p>
          <a:p>
            <a:pPr lvl="1"/>
            <a:r>
              <a:rPr lang="en-US" sz="1800" dirty="0"/>
              <a:t>Refer the employee to the provisions and protections of The New Jersey Security and Financial Empowerment Act, N.J.S.A. 34:11C-1 et seq. (NJ SAFE Act)</a:t>
            </a:r>
          </a:p>
          <a:p>
            <a:pPr lvl="1"/>
            <a:r>
              <a:rPr lang="en-US" sz="1800" dirty="0"/>
              <a:t>Provide confidential telephone line to make necessary calls for services for emergent intervention and supportive services, when appropriate</a:t>
            </a:r>
          </a:p>
          <a:p>
            <a:pPr lvl="1"/>
            <a:endParaRPr lang="en-US" sz="1800" dirty="0"/>
          </a:p>
          <a:p>
            <a:pPr hangingPunct="0"/>
            <a:endParaRPr lang="en-US" sz="1600" dirty="0"/>
          </a:p>
        </p:txBody>
      </p:sp>
    </p:spTree>
    <p:extLst>
      <p:ext uri="{BB962C8B-B14F-4D97-AF65-F5344CB8AC3E}">
        <p14:creationId xmlns="" xmlns:p14="http://schemas.microsoft.com/office/powerpoint/2010/main" val="11079081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nextCondLst>
                <p:cond evt="onClick" delay="0">
                  <p:tgtEl>
                    <p:spTgt spid="2"/>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41D06DD-59CE-4328-9092-9FDC2ED5BD3E}"/>
              </a:ext>
            </a:extLst>
          </p:cNvPr>
          <p:cNvSpPr>
            <a:spLocks noGrp="1"/>
          </p:cNvSpPr>
          <p:nvPr>
            <p:ph type="title"/>
          </p:nvPr>
        </p:nvSpPr>
        <p:spPr/>
        <p:txBody>
          <a:bodyPr>
            <a:normAutofit/>
          </a:bodyPr>
          <a:lstStyle/>
          <a:p>
            <a:pPr algn="ctr"/>
            <a:r>
              <a:rPr lang="en-US" sz="4000" dirty="0"/>
              <a:t>The ROLE OF THE HRO -</a:t>
            </a:r>
            <a:br>
              <a:rPr lang="en-US" sz="4000" dirty="0"/>
            </a:br>
            <a:r>
              <a:rPr lang="en-US" sz="4000" dirty="0"/>
              <a:t>REPORTING PROCEDURES </a:t>
            </a:r>
          </a:p>
        </p:txBody>
      </p:sp>
      <p:sp>
        <p:nvSpPr>
          <p:cNvPr id="3" name="Content Placeholder 2">
            <a:extLst>
              <a:ext uri="{FF2B5EF4-FFF2-40B4-BE49-F238E27FC236}">
                <a16:creationId xmlns="" xmlns:a16="http://schemas.microsoft.com/office/drawing/2014/main" id="{3476C352-18D7-40A6-9FBB-32F784DAF4C5}"/>
              </a:ext>
            </a:extLst>
          </p:cNvPr>
          <p:cNvSpPr>
            <a:spLocks noGrp="1"/>
          </p:cNvSpPr>
          <p:nvPr>
            <p:ph idx="1"/>
          </p:nvPr>
        </p:nvSpPr>
        <p:spPr/>
        <p:txBody>
          <a:bodyPr/>
          <a:lstStyle/>
          <a:p>
            <a:r>
              <a:rPr lang="en-US" sz="1600" b="1" dirty="0"/>
              <a:t>Upon the employee's consent</a:t>
            </a:r>
            <a:r>
              <a:rPr lang="en-US" sz="1600" dirty="0"/>
              <a:t>, the employee may provide the HRO with copies of any TROs, FROs, and/or civil restraint agreements that pertain to restraints in the work place and ensure that </a:t>
            </a:r>
            <a:r>
              <a:rPr lang="en-US" sz="1600" b="1" dirty="0"/>
              <a:t>security personnel </a:t>
            </a:r>
            <a:r>
              <a:rPr lang="en-US" sz="1600" dirty="0"/>
              <a:t>are aware of the names of individuals who are prohibited from appearing at the work location while the employee who sought the restraining order is present. All copies of TROs and FROs shall be maintained in a separate confidential personnel file.</a:t>
            </a:r>
            <a:endParaRPr lang="en-US" sz="1400" dirty="0"/>
          </a:p>
          <a:p>
            <a:endParaRPr lang="en-US" dirty="0"/>
          </a:p>
        </p:txBody>
      </p:sp>
    </p:spTree>
    <p:extLst>
      <p:ext uri="{BB962C8B-B14F-4D97-AF65-F5344CB8AC3E}">
        <p14:creationId xmlns="" xmlns:p14="http://schemas.microsoft.com/office/powerpoint/2010/main" val="35581120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5F87CE-7340-4BE3-B1DC-02078584E371}"/>
              </a:ext>
            </a:extLst>
          </p:cNvPr>
          <p:cNvSpPr>
            <a:spLocks noGrp="1"/>
          </p:cNvSpPr>
          <p:nvPr>
            <p:ph type="title"/>
          </p:nvPr>
        </p:nvSpPr>
        <p:spPr/>
        <p:txBody>
          <a:bodyPr>
            <a:normAutofit/>
          </a:bodyPr>
          <a:lstStyle/>
          <a:p>
            <a:pPr algn="ctr"/>
            <a:r>
              <a:rPr lang="en-US" sz="4000" dirty="0"/>
              <a:t>THE ROLE OF THE  HRO-</a:t>
            </a:r>
            <a:br>
              <a:rPr lang="en-US" sz="4000" dirty="0"/>
            </a:br>
            <a:r>
              <a:rPr lang="en-US" sz="4000" dirty="0"/>
              <a:t>REPORTING PROCEDURES</a:t>
            </a:r>
          </a:p>
        </p:txBody>
      </p:sp>
      <p:sp>
        <p:nvSpPr>
          <p:cNvPr id="3" name="Content Placeholder 2">
            <a:extLst>
              <a:ext uri="{FF2B5EF4-FFF2-40B4-BE49-F238E27FC236}">
                <a16:creationId xmlns="" xmlns:a16="http://schemas.microsoft.com/office/drawing/2014/main" id="{A79E4148-B875-4F81-87CE-DDDAA147858F}"/>
              </a:ext>
            </a:extLst>
          </p:cNvPr>
          <p:cNvSpPr>
            <a:spLocks noGrp="1"/>
          </p:cNvSpPr>
          <p:nvPr>
            <p:ph idx="1"/>
          </p:nvPr>
        </p:nvSpPr>
        <p:spPr/>
        <p:txBody>
          <a:bodyPr/>
          <a:lstStyle/>
          <a:p>
            <a:r>
              <a:rPr lang="en-US" dirty="0"/>
              <a:t>All records, TROs, FROs or civil restraint agreements must be kept in a locked file, confidential and separate and apart from personnel files</a:t>
            </a:r>
          </a:p>
          <a:p>
            <a:pPr lvl="1"/>
            <a:r>
              <a:rPr lang="en-US" dirty="0"/>
              <a:t>These are considered personnel, NOT PUBLIC RECORDS, NOT SUBJECT TO OPRA</a:t>
            </a:r>
          </a:p>
          <a:p>
            <a:r>
              <a:rPr lang="en-US" dirty="0"/>
              <a:t>Any </a:t>
            </a:r>
            <a:r>
              <a:rPr lang="en-US" b="1" dirty="0"/>
              <a:t>security personnel </a:t>
            </a:r>
            <a:r>
              <a:rPr lang="en-US" dirty="0"/>
              <a:t>should be alerted to the names of the individuals prohibited from appearing at the workplace while the employee who sought the protection is present</a:t>
            </a:r>
          </a:p>
          <a:p>
            <a:endParaRPr lang="en-US" dirty="0"/>
          </a:p>
        </p:txBody>
      </p:sp>
    </p:spTree>
    <p:extLst>
      <p:ext uri="{BB962C8B-B14F-4D97-AF65-F5344CB8AC3E}">
        <p14:creationId xmlns="" xmlns:p14="http://schemas.microsoft.com/office/powerpoint/2010/main" val="27957556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C4EEF94-D284-455E-A3D7-5E898B95CE0C}"/>
              </a:ext>
            </a:extLst>
          </p:cNvPr>
          <p:cNvSpPr>
            <a:spLocks noGrp="1"/>
          </p:cNvSpPr>
          <p:nvPr>
            <p:ph type="title"/>
          </p:nvPr>
        </p:nvSpPr>
        <p:spPr>
          <a:xfrm>
            <a:off x="581192" y="1124999"/>
            <a:ext cx="4076149" cy="4608003"/>
          </a:xfrm>
        </p:spPr>
        <p:txBody>
          <a:bodyPr vert="horz" lIns="91440" tIns="45720" rIns="91440" bIns="45720" rtlCol="0" anchor="ctr">
            <a:normAutofit fontScale="90000"/>
          </a:bodyPr>
          <a:lstStyle/>
          <a:p>
            <a:pPr algn="ctr"/>
            <a:r>
              <a:rPr lang="en-US" sz="4000" dirty="0"/>
              <a:t>FOUR IMPORTANT MESSGAES TO CONVEY WHEN THE EMPLOYEE IS OPEN TO SEEKING ASSISTANCE FROM THE HRO</a:t>
            </a:r>
            <a:br>
              <a:rPr lang="en-US" sz="4000" dirty="0"/>
            </a:br>
            <a:endParaRPr lang="en-US" sz="4000" dirty="0">
              <a:solidFill>
                <a:schemeClr val="accent1"/>
              </a:solidFill>
            </a:endParaRPr>
          </a:p>
        </p:txBody>
      </p:sp>
      <p:sp>
        <p:nvSpPr>
          <p:cNvPr id="4" name="Text Placeholder 3">
            <a:extLst>
              <a:ext uri="{FF2B5EF4-FFF2-40B4-BE49-F238E27FC236}">
                <a16:creationId xmlns="" xmlns:a16="http://schemas.microsoft.com/office/drawing/2014/main" id="{7903F71B-04CF-46BC-AA52-F795D82E3F34}"/>
              </a:ext>
            </a:extLst>
          </p:cNvPr>
          <p:cNvSpPr>
            <a:spLocks noGrp="1"/>
          </p:cNvSpPr>
          <p:nvPr>
            <p:ph type="body" sz="half" idx="2"/>
          </p:nvPr>
        </p:nvSpPr>
        <p:spPr>
          <a:xfrm>
            <a:off x="5117586" y="1124998"/>
            <a:ext cx="6493222" cy="4608003"/>
          </a:xfrm>
        </p:spPr>
        <p:txBody>
          <a:bodyPr vert="horz" lIns="91440" tIns="45720" rIns="91440" bIns="45720" rtlCol="0" anchor="ctr">
            <a:normAutofit/>
          </a:bodyPr>
          <a:lstStyle/>
          <a:p>
            <a:pPr>
              <a:lnSpc>
                <a:spcPct val="100000"/>
              </a:lnSpc>
              <a:buFont typeface="Wingdings 2" panose="05020102010507070707" pitchFamily="18" charset="2"/>
              <a:buChar char=""/>
            </a:pPr>
            <a:r>
              <a:rPr lang="en-US" sz="2000" dirty="0"/>
              <a:t>1.	You are concerned and will support the employee</a:t>
            </a:r>
          </a:p>
          <a:p>
            <a:pPr>
              <a:lnSpc>
                <a:spcPct val="100000"/>
              </a:lnSpc>
              <a:buFont typeface="Wingdings 2" panose="05020102010507070707" pitchFamily="18" charset="2"/>
              <a:buChar char=""/>
            </a:pPr>
            <a:r>
              <a:rPr lang="en-US" sz="2000" dirty="0"/>
              <a:t>2.	You will keep the information as confidential as you possible can under the circumstances</a:t>
            </a:r>
          </a:p>
          <a:p>
            <a:pPr>
              <a:lnSpc>
                <a:spcPct val="100000"/>
              </a:lnSpc>
              <a:buFont typeface="Wingdings 2" panose="05020102010507070707" pitchFamily="18" charset="2"/>
              <a:buChar char=""/>
            </a:pPr>
            <a:r>
              <a:rPr lang="en-US" sz="2000" dirty="0"/>
              <a:t>3. 	Suggest that the employee should consider seeking assistance form an advocate that you will enforce any legal restrictions in the workplace. </a:t>
            </a:r>
          </a:p>
          <a:p>
            <a:pPr>
              <a:lnSpc>
                <a:spcPct val="100000"/>
              </a:lnSpc>
              <a:buFont typeface="Wingdings 2" panose="05020102010507070707" pitchFamily="18" charset="2"/>
              <a:buChar char=""/>
            </a:pPr>
            <a:r>
              <a:rPr lang="en-US" sz="2000" dirty="0"/>
              <a:t>4.	You are to help with work issues if you need assistance</a:t>
            </a:r>
          </a:p>
        </p:txBody>
      </p:sp>
    </p:spTree>
    <p:extLst>
      <p:ext uri="{BB962C8B-B14F-4D97-AF65-F5344CB8AC3E}">
        <p14:creationId xmlns="" xmlns:p14="http://schemas.microsoft.com/office/powerpoint/2010/main" val="1154288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ircle(in)">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circle(in)">
                                      <p:cBhvr>
                                        <p:cTn id="22"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37">
            <a:extLst>
              <a:ext uri="{FF2B5EF4-FFF2-40B4-BE49-F238E27FC236}">
                <a16:creationId xmlns="" xmlns:a16="http://schemas.microsoft.com/office/drawing/2014/main" id="{E9751CB9-7B25-4EB8-9A6F-82F822549F1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39">
            <a:extLst>
              <a:ext uri="{FF2B5EF4-FFF2-40B4-BE49-F238E27FC236}">
                <a16:creationId xmlns="" xmlns:a16="http://schemas.microsoft.com/office/drawing/2014/main" id="{E1317383-CF3B-4B02-9512-BECBEF6362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42" name="Rectangle 41">
            <a:extLst>
              <a:ext uri="{FF2B5EF4-FFF2-40B4-BE49-F238E27FC236}">
                <a16:creationId xmlns="" xmlns:a16="http://schemas.microsoft.com/office/drawing/2014/main" id="{B1D4C7A0-6DF2-4F2D-A45D-F111582974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43">
            <a:extLst>
              <a:ext uri="{FF2B5EF4-FFF2-40B4-BE49-F238E27FC236}">
                <a16:creationId xmlns="" xmlns:a16="http://schemas.microsoft.com/office/drawing/2014/main" id="{DBF3943D-BCB6-4B31-809D-A005686483B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45">
            <a:extLst>
              <a:ext uri="{FF2B5EF4-FFF2-40B4-BE49-F238E27FC236}">
                <a16:creationId xmlns="" xmlns:a16="http://schemas.microsoft.com/office/drawing/2014/main" id="{39373A6F-2E1F-4613-8E1D-D68057D29F3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2377" y="601200"/>
            <a:ext cx="3707477" cy="562497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 xmlns:a16="http://schemas.microsoft.com/office/drawing/2014/main" id="{5465056A-70E2-4111-A9FE-0FB465F79266}"/>
              </a:ext>
            </a:extLst>
          </p:cNvPr>
          <p:cNvSpPr>
            <a:spLocks noGrp="1"/>
          </p:cNvSpPr>
          <p:nvPr>
            <p:ph type="title"/>
          </p:nvPr>
        </p:nvSpPr>
        <p:spPr>
          <a:xfrm>
            <a:off x="601255" y="702155"/>
            <a:ext cx="3409783" cy="1300365"/>
          </a:xfrm>
        </p:spPr>
        <p:txBody>
          <a:bodyPr>
            <a:normAutofit fontScale="90000"/>
          </a:bodyPr>
          <a:lstStyle/>
          <a:p>
            <a:r>
              <a:rPr lang="en-US" sz="2100" dirty="0">
                <a:solidFill>
                  <a:srgbClr val="FFFFFF"/>
                </a:solidFill>
              </a:rPr>
              <a:t>PUTTING YOUR POLICY INTO ACTION</a:t>
            </a:r>
            <a:br>
              <a:rPr lang="en-US" sz="2100" dirty="0">
                <a:solidFill>
                  <a:srgbClr val="FFFFFF"/>
                </a:solidFill>
              </a:rPr>
            </a:br>
            <a:r>
              <a:rPr lang="en-US" sz="2100" dirty="0">
                <a:solidFill>
                  <a:srgbClr val="FFFFFF"/>
                </a:solidFill>
              </a:rPr>
              <a:t>THE PUBLIC EMPLOYER  DOMESTIC  violence ACTION PLAN </a:t>
            </a:r>
          </a:p>
        </p:txBody>
      </p:sp>
      <p:sp>
        <p:nvSpPr>
          <p:cNvPr id="3" name="Content Placeholder 2">
            <a:extLst>
              <a:ext uri="{FF2B5EF4-FFF2-40B4-BE49-F238E27FC236}">
                <a16:creationId xmlns="" xmlns:a16="http://schemas.microsoft.com/office/drawing/2014/main" id="{4FF152BC-3760-47E3-AC02-E56246DF2E91}"/>
              </a:ext>
            </a:extLst>
          </p:cNvPr>
          <p:cNvSpPr>
            <a:spLocks noGrp="1"/>
          </p:cNvSpPr>
          <p:nvPr>
            <p:ph idx="1"/>
          </p:nvPr>
        </p:nvSpPr>
        <p:spPr>
          <a:xfrm>
            <a:off x="601255" y="2177142"/>
            <a:ext cx="3409782" cy="3823607"/>
          </a:xfrm>
        </p:spPr>
        <p:txBody>
          <a:bodyPr>
            <a:normAutofit/>
          </a:bodyPr>
          <a:lstStyle/>
          <a:p>
            <a:pPr lvl="1"/>
            <a:r>
              <a:rPr lang="en-US" dirty="0">
                <a:solidFill>
                  <a:srgbClr val="FFFFFF"/>
                </a:solidFill>
              </a:rPr>
              <a:t>Designate your HROs</a:t>
            </a:r>
          </a:p>
          <a:p>
            <a:pPr lvl="1"/>
            <a:r>
              <a:rPr lang="en-US" dirty="0">
                <a:solidFill>
                  <a:srgbClr val="FFFFFF"/>
                </a:solidFill>
              </a:rPr>
              <a:t>Adopt your policy </a:t>
            </a:r>
          </a:p>
          <a:p>
            <a:pPr lvl="1"/>
            <a:r>
              <a:rPr lang="en-US" dirty="0">
                <a:solidFill>
                  <a:srgbClr val="FFFFFF"/>
                </a:solidFill>
              </a:rPr>
              <a:t>Recognize the adoption of the policy through a resolution </a:t>
            </a:r>
          </a:p>
          <a:p>
            <a:pPr lvl="1"/>
            <a:r>
              <a:rPr lang="en-US" dirty="0">
                <a:solidFill>
                  <a:srgbClr val="FFFFFF"/>
                </a:solidFill>
              </a:rPr>
              <a:t>Stay current on training and work with law enforcement in advance</a:t>
            </a:r>
          </a:p>
        </p:txBody>
      </p:sp>
      <p:pic>
        <p:nvPicPr>
          <p:cNvPr id="5" name="Picture 4" descr="A close up of a logo&#10;&#10;Description automatically generated">
            <a:extLst>
              <a:ext uri="{FF2B5EF4-FFF2-40B4-BE49-F238E27FC236}">
                <a16:creationId xmlns="" xmlns:a16="http://schemas.microsoft.com/office/drawing/2014/main" id="{894CD628-1D81-4E6E-8E71-D0B8F32DC7C9}"/>
              </a:ext>
            </a:extLst>
          </p:cNvPr>
          <p:cNvPicPr>
            <a:picLocks noChangeAspect="1"/>
          </p:cNvPicPr>
          <p:nvPr/>
        </p:nvPicPr>
        <p:blipFill>
          <a:blip r:embed="rId3" cstate="print">
            <a:extLst>
              <a:ext uri="{28A0092B-C50C-407E-A947-70E740481C1C}">
                <a14:useLocalDpi xmlns="" xmlns:a14="http://schemas.microsoft.com/office/drawing/2010/main" val="0"/>
              </a:ext>
              <a:ext uri="{837473B0-CC2E-450A-ABE3-18F120FF3D39}">
                <a1611:picAttrSrcUrl xmlns="" xmlns:a1611="http://schemas.microsoft.com/office/drawing/2016/11/main" r:id="rId4"/>
              </a:ext>
            </a:extLst>
          </a:blip>
          <a:stretch/>
        </p:blipFill>
        <p:spPr>
          <a:xfrm>
            <a:off x="5417148" y="936141"/>
            <a:ext cx="5181668" cy="4968305"/>
          </a:xfrm>
          <a:prstGeom prst="rect">
            <a:avLst/>
          </a:prstGeom>
        </p:spPr>
      </p:pic>
    </p:spTree>
    <p:extLst>
      <p:ext uri="{BB962C8B-B14F-4D97-AF65-F5344CB8AC3E}">
        <p14:creationId xmlns="" xmlns:p14="http://schemas.microsoft.com/office/powerpoint/2010/main" val="360608857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 xmlns:a16="http://schemas.microsoft.com/office/drawing/2014/main" id="{504BED40-EAF7-4E55-AFF7-2CD840EBD3A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7C2255E7-B24A-462E-86F9-7DF86DEDFE1C}"/>
              </a:ext>
            </a:extLst>
          </p:cNvPr>
          <p:cNvSpPr>
            <a:spLocks noGrp="1"/>
          </p:cNvSpPr>
          <p:nvPr>
            <p:ph type="title"/>
          </p:nvPr>
        </p:nvSpPr>
        <p:spPr>
          <a:xfrm>
            <a:off x="581193" y="702156"/>
            <a:ext cx="6540462" cy="1013800"/>
          </a:xfrm>
        </p:spPr>
        <p:txBody>
          <a:bodyPr>
            <a:normAutofit/>
          </a:bodyPr>
          <a:lstStyle/>
          <a:p>
            <a:r>
              <a:rPr lang="en-US" sz="2100" dirty="0">
                <a:solidFill>
                  <a:schemeClr val="tx2"/>
                </a:solidFill>
              </a:rPr>
              <a:t>PUTTING YOUR POLICY INTO ACTION</a:t>
            </a:r>
            <a:br>
              <a:rPr lang="en-US" sz="2100" dirty="0">
                <a:solidFill>
                  <a:schemeClr val="tx2"/>
                </a:solidFill>
              </a:rPr>
            </a:br>
            <a:r>
              <a:rPr lang="en-US" sz="2100" dirty="0">
                <a:solidFill>
                  <a:schemeClr val="tx2"/>
                </a:solidFill>
              </a:rPr>
              <a:t>THE PUBLIC EMPLOYER  DOMESTIC violence ACTION PLAN </a:t>
            </a:r>
          </a:p>
        </p:txBody>
      </p:sp>
      <p:sp>
        <p:nvSpPr>
          <p:cNvPr id="22" name="Rectangle 21">
            <a:extLst>
              <a:ext uri="{FF2B5EF4-FFF2-40B4-BE49-F238E27FC236}">
                <a16:creationId xmlns="" xmlns:a16="http://schemas.microsoft.com/office/drawing/2014/main" id="{F367CCF1-BB1E-41CF-8499-94A870C33E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 xmlns:a16="http://schemas.microsoft.com/office/drawing/2014/main" id="{E5799F49-7EB3-4142-A5F0-A46B91345633}"/>
              </a:ext>
            </a:extLst>
          </p:cNvPr>
          <p:cNvSpPr>
            <a:spLocks noGrp="1"/>
          </p:cNvSpPr>
          <p:nvPr>
            <p:ph idx="1"/>
          </p:nvPr>
        </p:nvSpPr>
        <p:spPr>
          <a:xfrm>
            <a:off x="581194" y="1896533"/>
            <a:ext cx="6309003" cy="3962266"/>
          </a:xfrm>
        </p:spPr>
        <p:txBody>
          <a:bodyPr>
            <a:normAutofit/>
          </a:bodyPr>
          <a:lstStyle/>
          <a:p>
            <a:pPr lvl="1"/>
            <a:r>
              <a:rPr lang="en-US" dirty="0">
                <a:solidFill>
                  <a:schemeClr val="tx2"/>
                </a:solidFill>
              </a:rPr>
              <a:t>Recognize that your employee may need an accommodation as the employee may experience temporary difficulty fulfilling job responsibilities:</a:t>
            </a:r>
          </a:p>
          <a:p>
            <a:pPr lvl="2"/>
            <a:r>
              <a:rPr lang="en-US" dirty="0">
                <a:solidFill>
                  <a:schemeClr val="tx2"/>
                </a:solidFill>
              </a:rPr>
              <a:t>Implementation of safety measures</a:t>
            </a:r>
          </a:p>
          <a:p>
            <a:pPr lvl="2"/>
            <a:r>
              <a:rPr lang="en-US" dirty="0">
                <a:solidFill>
                  <a:schemeClr val="tx2"/>
                </a:solidFill>
              </a:rPr>
              <a:t>Transfer or reassignment</a:t>
            </a:r>
          </a:p>
          <a:p>
            <a:pPr lvl="2"/>
            <a:r>
              <a:rPr lang="en-US" dirty="0">
                <a:solidFill>
                  <a:schemeClr val="tx2"/>
                </a:solidFill>
              </a:rPr>
              <a:t>Modified work schedule/ parking arrangements </a:t>
            </a:r>
          </a:p>
          <a:p>
            <a:pPr lvl="2"/>
            <a:r>
              <a:rPr lang="en-US" dirty="0">
                <a:solidFill>
                  <a:schemeClr val="tx2"/>
                </a:solidFill>
              </a:rPr>
              <a:t>Change work phone number and/or work station location</a:t>
            </a:r>
          </a:p>
          <a:p>
            <a:pPr lvl="2"/>
            <a:r>
              <a:rPr lang="en-US" dirty="0">
                <a:solidFill>
                  <a:schemeClr val="tx2"/>
                </a:solidFill>
              </a:rPr>
              <a:t>Assistance with documenting violence </a:t>
            </a:r>
            <a:r>
              <a:rPr lang="en-US" b="1" i="1" dirty="0">
                <a:solidFill>
                  <a:schemeClr val="tx2"/>
                </a:solidFill>
              </a:rPr>
              <a:t>occurring at the workplace</a:t>
            </a:r>
          </a:p>
          <a:p>
            <a:endParaRPr lang="en-US" dirty="0">
              <a:solidFill>
                <a:schemeClr val="tx2"/>
              </a:solidFill>
            </a:endParaRPr>
          </a:p>
        </p:txBody>
      </p:sp>
      <p:pic>
        <p:nvPicPr>
          <p:cNvPr id="15" name="Picture 4">
            <a:extLst>
              <a:ext uri="{FF2B5EF4-FFF2-40B4-BE49-F238E27FC236}">
                <a16:creationId xmlns="" xmlns:a16="http://schemas.microsoft.com/office/drawing/2014/main" id="{B6118DED-C66E-4CEE-AA07-6905168770E3}"/>
              </a:ext>
            </a:extLst>
          </p:cNvPr>
          <p:cNvPicPr>
            <a:picLocks noChangeAspect="1"/>
          </p:cNvPicPr>
          <p:nvPr/>
        </p:nvPicPr>
        <p:blipFill rotWithShape="1">
          <a:blip r:embed="rId3" cstate="print">
            <a:extLst>
              <a:ext uri="{28A0092B-C50C-407E-A947-70E740481C1C}">
                <a14:useLocalDpi xmlns="" xmlns:a14="http://schemas.microsoft.com/office/drawing/2010/main" val="0"/>
              </a:ext>
              <a:ext uri="{837473B0-CC2E-450A-ABE3-18F120FF3D39}">
                <a1611:picAttrSrcUrl xmlns="" xmlns:a1611="http://schemas.microsoft.com/office/drawing/2016/11/main" r:id="rId4"/>
              </a:ext>
            </a:extLst>
          </a:blip>
          <a:srcRect l="26879" r="26979" b="-1"/>
          <a:stretch/>
        </p:blipFill>
        <p:spPr>
          <a:xfrm>
            <a:off x="7521283" y="10"/>
            <a:ext cx="4670717" cy="6857990"/>
          </a:xfrm>
          <a:prstGeom prst="rect">
            <a:avLst/>
          </a:prstGeom>
        </p:spPr>
      </p:pic>
    </p:spTree>
    <p:extLst>
      <p:ext uri="{BB962C8B-B14F-4D97-AF65-F5344CB8AC3E}">
        <p14:creationId xmlns="" xmlns:p14="http://schemas.microsoft.com/office/powerpoint/2010/main" val="35846778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BFABBCE0-E08C-4BBE-9FD2-E2B253D4D5F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7999"/>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2" name="Title 1">
            <a:extLst>
              <a:ext uri="{FF2B5EF4-FFF2-40B4-BE49-F238E27FC236}">
                <a16:creationId xmlns="" xmlns:a16="http://schemas.microsoft.com/office/drawing/2014/main" id="{5D83B3D5-BFA0-4F2C-858A-B7A84E20F177}"/>
              </a:ext>
            </a:extLst>
          </p:cNvPr>
          <p:cNvSpPr>
            <a:spLocks noGrp="1"/>
          </p:cNvSpPr>
          <p:nvPr>
            <p:ph type="title"/>
          </p:nvPr>
        </p:nvSpPr>
        <p:spPr>
          <a:xfrm>
            <a:off x="581192" y="702156"/>
            <a:ext cx="11029616" cy="1188720"/>
          </a:xfrm>
        </p:spPr>
        <p:txBody>
          <a:bodyPr>
            <a:normAutofit/>
          </a:bodyPr>
          <a:lstStyle/>
          <a:p>
            <a:r>
              <a:rPr lang="en-US" dirty="0">
                <a:solidFill>
                  <a:schemeClr val="tx1">
                    <a:lumMod val="85000"/>
                    <a:lumOff val="15000"/>
                  </a:schemeClr>
                </a:solidFill>
              </a:rPr>
              <a:t>PUTTING YOUR POLICY INTO ACTION</a:t>
            </a:r>
            <a:br>
              <a:rPr lang="en-US" dirty="0">
                <a:solidFill>
                  <a:schemeClr val="tx1">
                    <a:lumMod val="85000"/>
                    <a:lumOff val="15000"/>
                  </a:schemeClr>
                </a:solidFill>
              </a:rPr>
            </a:br>
            <a:r>
              <a:rPr lang="en-US" dirty="0">
                <a:solidFill>
                  <a:schemeClr val="tx1">
                    <a:lumMod val="85000"/>
                    <a:lumOff val="15000"/>
                  </a:schemeClr>
                </a:solidFill>
              </a:rPr>
              <a:t>THE PUBLIC EMPLOYER  DOMESTIC  violence ACTION PLAN </a:t>
            </a:r>
          </a:p>
        </p:txBody>
      </p:sp>
      <p:sp>
        <p:nvSpPr>
          <p:cNvPr id="12" name="Rectangle 11">
            <a:extLst>
              <a:ext uri="{FF2B5EF4-FFF2-40B4-BE49-F238E27FC236}">
                <a16:creationId xmlns="" xmlns:a16="http://schemas.microsoft.com/office/drawing/2014/main" id="{FF426BAC-43D6-468E-B6FF-167034D5CE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6534" y="457200"/>
            <a:ext cx="3703320" cy="94997"/>
          </a:xfrm>
          <a:prstGeom prst="rect">
            <a:avLst/>
          </a:prstGeom>
          <a:solidFill>
            <a:srgbClr val="60727A"/>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 xmlns:a16="http://schemas.microsoft.com/office/drawing/2014/main" id="{FB02D80E-5995-4C54-8387-5893C2C8947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 xmlns:a16="http://schemas.microsoft.com/office/drawing/2014/main" id="{896083C8-1401-4950-AF56-E2FAFE42D6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 xmlns:a16="http://schemas.microsoft.com/office/drawing/2014/main" id="{32E38E66-1FED-4441-9416-05E44DEC0E1F}"/>
              </a:ext>
            </a:extLst>
          </p:cNvPr>
          <p:cNvGraphicFramePr>
            <a:graphicFrameLocks noGrp="1"/>
          </p:cNvGraphicFramePr>
          <p:nvPr>
            <p:ph idx="1"/>
            <p:extLst>
              <p:ext uri="{D42A27DB-BD31-4B8C-83A1-F6EECF244321}">
                <p14:modId xmlns="" xmlns:p14="http://schemas.microsoft.com/office/powerpoint/2010/main" val="3495610844"/>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896507774"/>
      </p:ext>
    </p:extLst>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3842FDD-D6A9-4D8B-878A-5FFD128D50CB}"/>
              </a:ext>
            </a:extLst>
          </p:cNvPr>
          <p:cNvSpPr>
            <a:spLocks noGrp="1"/>
          </p:cNvSpPr>
          <p:nvPr>
            <p:ph type="title"/>
          </p:nvPr>
        </p:nvSpPr>
        <p:spPr/>
        <p:txBody>
          <a:bodyPr>
            <a:normAutofit/>
          </a:bodyPr>
          <a:lstStyle/>
          <a:p>
            <a:pPr algn="ctr"/>
            <a:r>
              <a:rPr lang="en-US" sz="2400" dirty="0"/>
              <a:t>NEW JERSEY SECURITY AND FINANCIAL EMPOWERMENT ACT </a:t>
            </a:r>
            <a:br>
              <a:rPr lang="en-US" sz="2400" dirty="0"/>
            </a:br>
            <a:r>
              <a:rPr lang="en-US" sz="2400" dirty="0"/>
              <a:t>(NJ SAFE ACT) </a:t>
            </a:r>
            <a:br>
              <a:rPr lang="en-US" sz="2400" dirty="0"/>
            </a:br>
            <a:r>
              <a:rPr lang="en-US" sz="2400" u="sng" dirty="0"/>
              <a:t>N.J.S.A</a:t>
            </a:r>
            <a:r>
              <a:rPr lang="en-US" sz="2400" dirty="0"/>
              <a:t>. 34:11C-1 </a:t>
            </a:r>
          </a:p>
        </p:txBody>
      </p:sp>
      <p:sp>
        <p:nvSpPr>
          <p:cNvPr id="3" name="Content Placeholder 2">
            <a:extLst>
              <a:ext uri="{FF2B5EF4-FFF2-40B4-BE49-F238E27FC236}">
                <a16:creationId xmlns="" xmlns:a16="http://schemas.microsoft.com/office/drawing/2014/main" id="{D6C4D3D0-CA56-4B55-B5F8-A6CADF60865A}"/>
              </a:ext>
            </a:extLst>
          </p:cNvPr>
          <p:cNvSpPr>
            <a:spLocks noGrp="1"/>
          </p:cNvSpPr>
          <p:nvPr>
            <p:ph idx="1"/>
          </p:nvPr>
        </p:nvSpPr>
        <p:spPr>
          <a:xfrm>
            <a:off x="581192" y="2032986"/>
            <a:ext cx="11029615" cy="3942364"/>
          </a:xfrm>
        </p:spPr>
        <p:txBody>
          <a:bodyPr>
            <a:normAutofit fontScale="92500"/>
          </a:bodyPr>
          <a:lstStyle/>
          <a:p>
            <a:r>
              <a:rPr lang="en-US" dirty="0"/>
              <a:t>The New Jersey Security and Financial Empowerment (SAFE) Act applies to employers with 25 or more employees.</a:t>
            </a:r>
            <a:r>
              <a:rPr lang="en-US" baseline="30000" dirty="0"/>
              <a:t> </a:t>
            </a:r>
            <a:r>
              <a:rPr lang="en-US" dirty="0"/>
              <a:t>  </a:t>
            </a:r>
          </a:p>
          <a:p>
            <a:r>
              <a:rPr lang="en-US" dirty="0"/>
              <a:t>Obligates employers to provide employees with up to 20 days of unpaid leave in a 12-month period following any act of domestic violence or sexual abuse. </a:t>
            </a:r>
          </a:p>
          <a:p>
            <a:r>
              <a:rPr lang="en-US" dirty="0"/>
              <a:t>Employee must have worked at least 1,000 hours during the past 12 month period before the act of domestic violence or sexual abuse</a:t>
            </a:r>
          </a:p>
          <a:p>
            <a:r>
              <a:rPr lang="en-US" dirty="0"/>
              <a:t>The definition of “family member” under the SAFE Act is expansive and includes a grandparent, grandchild, parent-in-law, or “or any other individual related by blood to the employee, and any other individual that the employee shows to have a close association with the employee which is the equivalent of a family relationship.”</a:t>
            </a:r>
            <a:r>
              <a:rPr lang="en-US" baseline="30000" dirty="0"/>
              <a:t> </a:t>
            </a:r>
          </a:p>
          <a:p>
            <a:r>
              <a:rPr lang="en-US" dirty="0"/>
              <a:t>Employers are not required to compensate employees for this time, although employees may be eligible to elect paid benefits under other company policies or statutes, including the New Jersey Temporary Benefits Disability Law.</a:t>
            </a:r>
            <a:r>
              <a:rPr lang="en-US" baseline="30000" dirty="0"/>
              <a:t> </a:t>
            </a:r>
          </a:p>
          <a:p>
            <a:endParaRPr lang="en-US" dirty="0"/>
          </a:p>
        </p:txBody>
      </p:sp>
    </p:spTree>
    <p:extLst>
      <p:ext uri="{BB962C8B-B14F-4D97-AF65-F5344CB8AC3E}">
        <p14:creationId xmlns="" xmlns:p14="http://schemas.microsoft.com/office/powerpoint/2010/main" val="37501258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3A37659-4AB7-450D-A13B-DC4BD532B6E3}"/>
              </a:ext>
            </a:extLst>
          </p:cNvPr>
          <p:cNvSpPr>
            <a:spLocks noGrp="1"/>
          </p:cNvSpPr>
          <p:nvPr>
            <p:ph type="title"/>
          </p:nvPr>
        </p:nvSpPr>
        <p:spPr/>
        <p:txBody>
          <a:bodyPr>
            <a:normAutofit fontScale="90000"/>
          </a:bodyPr>
          <a:lstStyle/>
          <a:p>
            <a:pPr algn="ctr"/>
            <a:r>
              <a:rPr lang="en-US" dirty="0"/>
              <a:t>NEW JERSEY SECURITY AND FINANCIAL EMPOWERMENT ACT </a:t>
            </a:r>
            <a:br>
              <a:rPr lang="en-US" dirty="0"/>
            </a:br>
            <a:r>
              <a:rPr lang="en-US" dirty="0"/>
              <a:t>(NJ SAFE ACT) </a:t>
            </a:r>
            <a:br>
              <a:rPr lang="en-US" dirty="0"/>
            </a:br>
            <a:r>
              <a:rPr lang="en-US" u="sng" dirty="0"/>
              <a:t>N.J.S.A</a:t>
            </a:r>
            <a:r>
              <a:rPr lang="en-US" dirty="0"/>
              <a:t>. 34:11C-1 </a:t>
            </a:r>
          </a:p>
        </p:txBody>
      </p:sp>
      <p:sp>
        <p:nvSpPr>
          <p:cNvPr id="3" name="Content Placeholder 2">
            <a:extLst>
              <a:ext uri="{FF2B5EF4-FFF2-40B4-BE49-F238E27FC236}">
                <a16:creationId xmlns="" xmlns:a16="http://schemas.microsoft.com/office/drawing/2014/main" id="{531974FC-5E7F-4EBC-B935-E85B304A936C}"/>
              </a:ext>
            </a:extLst>
          </p:cNvPr>
          <p:cNvSpPr>
            <a:spLocks noGrp="1"/>
          </p:cNvSpPr>
          <p:nvPr>
            <p:ph idx="1"/>
          </p:nvPr>
        </p:nvSpPr>
        <p:spPr/>
        <p:txBody>
          <a:bodyPr/>
          <a:lstStyle/>
          <a:p>
            <a:r>
              <a:rPr lang="en-US" dirty="0"/>
              <a:t>LEAVE or INTERMITTENT LEAVE IS PERMITTED TO:</a:t>
            </a:r>
          </a:p>
          <a:p>
            <a:pPr lvl="1"/>
            <a:r>
              <a:rPr lang="en-US" dirty="0"/>
              <a:t>Seek medical attention</a:t>
            </a:r>
          </a:p>
          <a:p>
            <a:pPr lvl="1"/>
            <a:r>
              <a:rPr lang="en-US" dirty="0"/>
              <a:t>Obtain services from a victim services organization</a:t>
            </a:r>
          </a:p>
          <a:p>
            <a:pPr lvl="1"/>
            <a:r>
              <a:rPr lang="en-US" dirty="0"/>
              <a:t>Obtain psychological or other counseling </a:t>
            </a:r>
          </a:p>
          <a:p>
            <a:pPr lvl="1"/>
            <a:r>
              <a:rPr lang="en-US" dirty="0"/>
              <a:t>Participate in safety planning, temporarily or permanently relocating or taking other actions to increase security</a:t>
            </a:r>
          </a:p>
          <a:p>
            <a:pPr lvl="1"/>
            <a:r>
              <a:rPr lang="en-US" dirty="0"/>
              <a:t>Seeking legal services or remedies to ensure health and safety of the victim</a:t>
            </a:r>
          </a:p>
          <a:p>
            <a:pPr lvl="1"/>
            <a:r>
              <a:rPr lang="en-US" dirty="0"/>
              <a:t>Attending, participating in or preparing for a criminal or civil court appearance relating to the incident of domestic violence</a:t>
            </a:r>
          </a:p>
          <a:p>
            <a:pPr lvl="1"/>
            <a:endParaRPr lang="en-US" dirty="0"/>
          </a:p>
        </p:txBody>
      </p:sp>
    </p:spTree>
    <p:extLst>
      <p:ext uri="{BB962C8B-B14F-4D97-AF65-F5344CB8AC3E}">
        <p14:creationId xmlns="" xmlns:p14="http://schemas.microsoft.com/office/powerpoint/2010/main" val="20230984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B1040B1-6293-4DCE-8E49-1E04B7026A54}"/>
              </a:ext>
            </a:extLst>
          </p:cNvPr>
          <p:cNvSpPr>
            <a:spLocks noGrp="1"/>
          </p:cNvSpPr>
          <p:nvPr>
            <p:ph type="title"/>
          </p:nvPr>
        </p:nvSpPr>
        <p:spPr/>
        <p:txBody>
          <a:bodyPr/>
          <a:lstStyle/>
          <a:p>
            <a:pPr algn="ctr"/>
            <a:r>
              <a:rPr lang="en-US" dirty="0"/>
              <a:t>NEW JERSEY PAID SICK LEAVE and </a:t>
            </a:r>
            <a:br>
              <a:rPr lang="en-US" dirty="0"/>
            </a:br>
            <a:r>
              <a:rPr lang="en-US" dirty="0"/>
              <a:t>UNPAID LEAVE AS A REASONABLE ACCOMMODATION </a:t>
            </a:r>
          </a:p>
        </p:txBody>
      </p:sp>
      <p:sp>
        <p:nvSpPr>
          <p:cNvPr id="3" name="Content Placeholder 2">
            <a:extLst>
              <a:ext uri="{FF2B5EF4-FFF2-40B4-BE49-F238E27FC236}">
                <a16:creationId xmlns="" xmlns:a16="http://schemas.microsoft.com/office/drawing/2014/main" id="{5C39DD08-37D5-4AC9-A613-DE2AC7531DCC}"/>
              </a:ext>
            </a:extLst>
          </p:cNvPr>
          <p:cNvSpPr>
            <a:spLocks noGrp="1"/>
          </p:cNvSpPr>
          <p:nvPr>
            <p:ph idx="1"/>
          </p:nvPr>
        </p:nvSpPr>
        <p:spPr/>
        <p:txBody>
          <a:bodyPr/>
          <a:lstStyle/>
          <a:p>
            <a:r>
              <a:rPr lang="en-US" dirty="0"/>
              <a:t>1 hour for every 30 hours worked, or depending on the paid leave you provide for in your policy</a:t>
            </a:r>
          </a:p>
          <a:p>
            <a:r>
              <a:rPr lang="en-US" dirty="0"/>
              <a:t>Sick leave allowed for “You or a family member who have been the victim of domestic violence or sexual violence and need time for treatment, counseling, or to prepare for legal proceedings.”</a:t>
            </a:r>
          </a:p>
          <a:p>
            <a:r>
              <a:rPr lang="en-US" dirty="0"/>
              <a:t>If employee has no time available, call labor counsel to provide assistance with whether unpaid leave may be extended as a reasonable accommodation</a:t>
            </a:r>
          </a:p>
          <a:p>
            <a:endParaRPr lang="en-US" dirty="0"/>
          </a:p>
        </p:txBody>
      </p:sp>
    </p:spTree>
    <p:extLst>
      <p:ext uri="{BB962C8B-B14F-4D97-AF65-F5344CB8AC3E}">
        <p14:creationId xmlns="" xmlns:p14="http://schemas.microsoft.com/office/powerpoint/2010/main" val="3511582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9B6B47BF-F3D0-4678-9B20-DA45E1BCAD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4DD360C8-6ED5-4897-8DC9-76B00379F109}"/>
              </a:ext>
            </a:extLst>
          </p:cNvPr>
          <p:cNvSpPr>
            <a:spLocks noGrp="1"/>
          </p:cNvSpPr>
          <p:nvPr>
            <p:ph type="title"/>
          </p:nvPr>
        </p:nvSpPr>
        <p:spPr>
          <a:xfrm>
            <a:off x="320511" y="1124999"/>
            <a:ext cx="4341401" cy="4608003"/>
          </a:xfrm>
        </p:spPr>
        <p:txBody>
          <a:bodyPr anchor="ctr">
            <a:normAutofit/>
          </a:bodyPr>
          <a:lstStyle/>
          <a:p>
            <a:pPr algn="ctr"/>
            <a:r>
              <a:rPr lang="pt-BR" sz="3600" dirty="0">
                <a:solidFill>
                  <a:schemeClr val="accent1"/>
                </a:solidFill>
              </a:rPr>
              <a:t>Public employer Domestic Violence Policy </a:t>
            </a:r>
            <a:br>
              <a:rPr lang="pt-BR" sz="3600" dirty="0">
                <a:solidFill>
                  <a:schemeClr val="accent1"/>
                </a:solidFill>
              </a:rPr>
            </a:br>
            <a:r>
              <a:rPr lang="pt-BR" sz="3600" u="sng" dirty="0">
                <a:solidFill>
                  <a:schemeClr val="accent1"/>
                </a:solidFill>
              </a:rPr>
              <a:t>N.J.S.A</a:t>
            </a:r>
            <a:r>
              <a:rPr lang="pt-BR" sz="3600" dirty="0">
                <a:solidFill>
                  <a:schemeClr val="accent1"/>
                </a:solidFill>
              </a:rPr>
              <a:t>.11A:2-6(</a:t>
            </a:r>
            <a:r>
              <a:rPr lang="pt-BR" sz="3600" cap="none" dirty="0">
                <a:solidFill>
                  <a:schemeClr val="accent1"/>
                </a:solidFill>
              </a:rPr>
              <a:t>a)</a:t>
            </a:r>
            <a:endParaRPr lang="en-US" sz="3600" dirty="0">
              <a:solidFill>
                <a:schemeClr val="accent1"/>
              </a:solidFill>
            </a:endParaRPr>
          </a:p>
        </p:txBody>
      </p:sp>
      <p:sp>
        <p:nvSpPr>
          <p:cNvPr id="10" name="Rectangle 9">
            <a:extLst>
              <a:ext uri="{FF2B5EF4-FFF2-40B4-BE49-F238E27FC236}">
                <a16:creationId xmlns="" xmlns:a16="http://schemas.microsoft.com/office/drawing/2014/main" id="{19334917-3673-4EF2-BA7C-CC83AEEEAE3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55673" y="457200"/>
            <a:ext cx="420624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 xmlns:a16="http://schemas.microsoft.com/office/drawing/2014/main" id="{E1589AE1-C0FC-4B66-9C0D-9EB92F40F44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117585" y="457200"/>
            <a:ext cx="658368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 xmlns:a16="http://schemas.microsoft.com/office/drawing/2014/main" id="{20C96254-4B1D-477E-86D6-D78A5773B08A}"/>
              </a:ext>
            </a:extLst>
          </p:cNvPr>
          <p:cNvSpPr>
            <a:spLocks noGrp="1"/>
          </p:cNvSpPr>
          <p:nvPr>
            <p:ph idx="1"/>
          </p:nvPr>
        </p:nvSpPr>
        <p:spPr>
          <a:xfrm>
            <a:off x="5117586" y="1124998"/>
            <a:ext cx="6143248" cy="4608003"/>
          </a:xfrm>
        </p:spPr>
        <p:txBody>
          <a:bodyPr>
            <a:normAutofit/>
          </a:bodyPr>
          <a:lstStyle/>
          <a:p>
            <a:pPr marL="0" indent="0">
              <a:lnSpc>
                <a:spcPct val="100000"/>
              </a:lnSpc>
              <a:buNone/>
            </a:pPr>
            <a:r>
              <a:rPr lang="en-US" sz="1600" dirty="0"/>
              <a:t>A declaration encouraging employees to contact Human Resource Officers (HRO) and seek assistance</a:t>
            </a:r>
          </a:p>
          <a:p>
            <a:pPr marL="0" indent="0">
              <a:lnSpc>
                <a:spcPct val="100000"/>
              </a:lnSpc>
              <a:buNone/>
            </a:pPr>
            <a:r>
              <a:rPr lang="en-US" sz="1600" dirty="0"/>
              <a:t>A confidential method by which employees can report domestic violence incidents</a:t>
            </a:r>
          </a:p>
          <a:p>
            <a:pPr marL="0" indent="0">
              <a:lnSpc>
                <a:spcPct val="100000"/>
              </a:lnSpc>
              <a:buNone/>
            </a:pPr>
            <a:r>
              <a:rPr lang="en-US" sz="1600" dirty="0"/>
              <a:t>A confidentiality policy to which HROs must adhere unless there is an immediate threat and law enforcement involvement is necessary</a:t>
            </a:r>
          </a:p>
          <a:p>
            <a:pPr marL="0" indent="0">
              <a:lnSpc>
                <a:spcPct val="100000"/>
              </a:lnSpc>
              <a:buNone/>
            </a:pPr>
            <a:r>
              <a:rPr lang="en-US" sz="1600" dirty="0"/>
              <a:t>Listing or resources and advocate groups be provided to victims</a:t>
            </a:r>
          </a:p>
          <a:p>
            <a:pPr marL="0" indent="0">
              <a:lnSpc>
                <a:spcPct val="100000"/>
              </a:lnSpc>
              <a:buNone/>
            </a:pPr>
            <a:r>
              <a:rPr lang="en-US" sz="1600" dirty="0"/>
              <a:t>A confidentiality requirement pertaining to victim records</a:t>
            </a:r>
          </a:p>
          <a:p>
            <a:pPr marL="0" indent="0">
              <a:lnSpc>
                <a:spcPct val="100000"/>
              </a:lnSpc>
              <a:buNone/>
            </a:pPr>
            <a:r>
              <a:rPr lang="en-US" sz="1600" dirty="0"/>
              <a:t>An explanation of the New Jersey Security and Financial Empowerment Act </a:t>
            </a:r>
          </a:p>
          <a:p>
            <a:pPr marL="0" indent="0">
              <a:lnSpc>
                <a:spcPct val="100000"/>
              </a:lnSpc>
              <a:buNone/>
            </a:pPr>
            <a:r>
              <a:rPr lang="en-US" sz="1600" dirty="0"/>
              <a:t>A requirement that a plan be developed to identify, respond to and correct employee performance issues related to a domestic violence incident </a:t>
            </a:r>
          </a:p>
          <a:p>
            <a:pPr marL="0" indent="0">
              <a:lnSpc>
                <a:spcPct val="100000"/>
              </a:lnSpc>
              <a:buNone/>
            </a:pPr>
            <a:endParaRPr lang="en-US" sz="1600" dirty="0"/>
          </a:p>
        </p:txBody>
      </p:sp>
    </p:spTree>
    <p:extLst>
      <p:ext uri="{BB962C8B-B14F-4D97-AF65-F5344CB8AC3E}">
        <p14:creationId xmlns="" xmlns:p14="http://schemas.microsoft.com/office/powerpoint/2010/main" val="340080494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B09FE34-DA32-4ED9-9DD8-4D0640066005}"/>
              </a:ext>
            </a:extLst>
          </p:cNvPr>
          <p:cNvSpPr>
            <a:spLocks noGrp="1"/>
          </p:cNvSpPr>
          <p:nvPr>
            <p:ph type="title"/>
          </p:nvPr>
        </p:nvSpPr>
        <p:spPr>
          <a:xfrm>
            <a:off x="581192" y="702156"/>
            <a:ext cx="11029616" cy="1188720"/>
          </a:xfrm>
        </p:spPr>
        <p:txBody>
          <a:bodyPr>
            <a:normAutofit/>
          </a:bodyPr>
          <a:lstStyle/>
          <a:p>
            <a:r>
              <a:rPr lang="en-US" dirty="0"/>
              <a:t>PUTTING YOUR POLICY INTO ACTION</a:t>
            </a:r>
            <a:br>
              <a:rPr lang="en-US" dirty="0"/>
            </a:br>
            <a:r>
              <a:rPr lang="en-US" dirty="0"/>
              <a:t>THE PUBLIC EMLOYER  DOMESTIC violence ACTION PLAN </a:t>
            </a:r>
          </a:p>
        </p:txBody>
      </p:sp>
      <p:sp>
        <p:nvSpPr>
          <p:cNvPr id="38" name="Rectangle 37">
            <a:extLst>
              <a:ext uri="{FF2B5EF4-FFF2-40B4-BE49-F238E27FC236}">
                <a16:creationId xmlns="" xmlns:a16="http://schemas.microsoft.com/office/drawing/2014/main" id="{7A4CA679-3546-4E14-8FB8-F57168C376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39">
            <a:extLst>
              <a:ext uri="{FF2B5EF4-FFF2-40B4-BE49-F238E27FC236}">
                <a16:creationId xmlns="" xmlns:a16="http://schemas.microsoft.com/office/drawing/2014/main" id="{44D16E90-7C64-4C04-A50A-B866A1A92B4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2" name="Rectangle 41">
            <a:extLst>
              <a:ext uri="{FF2B5EF4-FFF2-40B4-BE49-F238E27FC236}">
                <a16:creationId xmlns="" xmlns:a16="http://schemas.microsoft.com/office/drawing/2014/main" id="{DBE4DD59-5AA2-46C6-B6A8-9B4C62D1987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43">
            <a:extLst>
              <a:ext uri="{FF2B5EF4-FFF2-40B4-BE49-F238E27FC236}">
                <a16:creationId xmlns="" xmlns:a16="http://schemas.microsoft.com/office/drawing/2014/main" id="{160CE81C-67DC-489E-BFFB-877C80B854D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6533" y="2180496"/>
            <a:ext cx="5404639" cy="4045683"/>
          </a:xfrm>
          <a:prstGeom prst="rect">
            <a:avLst/>
          </a:prstGeom>
          <a:solidFill>
            <a:srgbClr val="FFFFFF">
              <a:alpha val="80000"/>
            </a:srgbClr>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4">
            <a:extLst>
              <a:ext uri="{FF2B5EF4-FFF2-40B4-BE49-F238E27FC236}">
                <a16:creationId xmlns="" xmlns:a16="http://schemas.microsoft.com/office/drawing/2014/main" id="{5C0A8699-8FF7-4BC3-B34B-AFBAF1F99246}"/>
              </a:ext>
            </a:extLst>
          </p:cNvPr>
          <p:cNvPicPr>
            <a:picLocks noChangeAspect="1"/>
          </p:cNvPicPr>
          <p:nvPr/>
        </p:nvPicPr>
        <p:blipFill rotWithShape="1">
          <a:blip r:embed="rId3" cstate="print">
            <a:extLst>
              <a:ext uri="{28A0092B-C50C-407E-A947-70E740481C1C}">
                <a14:useLocalDpi xmlns="" xmlns:a14="http://schemas.microsoft.com/office/drawing/2010/main" val="0"/>
              </a:ext>
              <a:ext uri="{837473B0-CC2E-450A-ABE3-18F120FF3D39}">
                <a1611:picAttrSrcUrl xmlns="" xmlns:a1611="http://schemas.microsoft.com/office/drawing/2016/11/main" r:id="rId4"/>
              </a:ext>
            </a:extLst>
          </a:blip>
          <a:srcRect l="10180" r="20386"/>
          <a:stretch/>
        </p:blipFill>
        <p:spPr>
          <a:xfrm>
            <a:off x="611392" y="2347105"/>
            <a:ext cx="5074920" cy="3712464"/>
          </a:xfrm>
          <a:prstGeom prst="rect">
            <a:avLst/>
          </a:prstGeom>
          <a:gradFill>
            <a:gsLst>
              <a:gs pos="100000">
                <a:schemeClr val="accent1">
                  <a:lumMod val="5000"/>
                  <a:lumOff val="95000"/>
                </a:schemeClr>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19" name="Content Placeholder 2">
            <a:extLst>
              <a:ext uri="{FF2B5EF4-FFF2-40B4-BE49-F238E27FC236}">
                <a16:creationId xmlns="" xmlns:a16="http://schemas.microsoft.com/office/drawing/2014/main" id="{B1DE30CE-B2E4-4B96-85EA-AC0F48CFC97A}"/>
              </a:ext>
            </a:extLst>
          </p:cNvPr>
          <p:cNvSpPr>
            <a:spLocks noGrp="1"/>
          </p:cNvSpPr>
          <p:nvPr>
            <p:ph idx="1"/>
          </p:nvPr>
        </p:nvSpPr>
        <p:spPr>
          <a:xfrm>
            <a:off x="6340830" y="2340864"/>
            <a:ext cx="5269977" cy="3634486"/>
          </a:xfrm>
        </p:spPr>
        <p:txBody>
          <a:bodyPr>
            <a:normAutofit/>
          </a:bodyPr>
          <a:lstStyle/>
          <a:p>
            <a:endParaRPr lang="en-US" dirty="0"/>
          </a:p>
          <a:p>
            <a:r>
              <a:rPr lang="en-US" dirty="0"/>
              <a:t>Have your list of resources readily available for an employee who may need assistance; also </a:t>
            </a:r>
          </a:p>
          <a:p>
            <a:r>
              <a:rPr lang="en-US" dirty="0"/>
              <a:t>Place in visible areas:</a:t>
            </a:r>
          </a:p>
          <a:p>
            <a:pPr lvl="1"/>
            <a:r>
              <a:rPr lang="en-US" dirty="0"/>
              <a:t>Restrooms, cafeterias</a:t>
            </a:r>
          </a:p>
          <a:p>
            <a:pPr lvl="1"/>
            <a:r>
              <a:rPr lang="en-US" dirty="0"/>
              <a:t>Break rooms</a:t>
            </a:r>
          </a:p>
          <a:p>
            <a:pPr lvl="1"/>
            <a:r>
              <a:rPr lang="en-US" dirty="0"/>
              <a:t>Where other employment and DOL notices are posted</a:t>
            </a:r>
          </a:p>
          <a:p>
            <a:pPr lvl="1"/>
            <a:r>
              <a:rPr lang="en-US" dirty="0"/>
              <a:t>Provide at the time of reporting </a:t>
            </a:r>
          </a:p>
          <a:p>
            <a:endParaRPr lang="en-US" dirty="0"/>
          </a:p>
        </p:txBody>
      </p:sp>
    </p:spTree>
    <p:extLst>
      <p:ext uri="{BB962C8B-B14F-4D97-AF65-F5344CB8AC3E}">
        <p14:creationId xmlns="" xmlns:p14="http://schemas.microsoft.com/office/powerpoint/2010/main" val="29701688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 xmlns:a16="http://schemas.microsoft.com/office/drawing/2014/main" id="{BFABBCE0-E08C-4BBE-9FD2-E2B253D4D5F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7999"/>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2" name="Title 1">
            <a:extLst>
              <a:ext uri="{FF2B5EF4-FFF2-40B4-BE49-F238E27FC236}">
                <a16:creationId xmlns="" xmlns:a16="http://schemas.microsoft.com/office/drawing/2014/main" id="{C1ED9C0A-D110-42C4-B320-C54240BD5B99}"/>
              </a:ext>
            </a:extLst>
          </p:cNvPr>
          <p:cNvSpPr>
            <a:spLocks noGrp="1"/>
          </p:cNvSpPr>
          <p:nvPr>
            <p:ph type="title"/>
          </p:nvPr>
        </p:nvSpPr>
        <p:spPr>
          <a:xfrm>
            <a:off x="581192" y="702156"/>
            <a:ext cx="11029616" cy="1188720"/>
          </a:xfrm>
        </p:spPr>
        <p:txBody>
          <a:bodyPr>
            <a:normAutofit/>
          </a:bodyPr>
          <a:lstStyle/>
          <a:p>
            <a:pPr algn="ctr"/>
            <a:r>
              <a:rPr lang="en-US" sz="3600" dirty="0">
                <a:solidFill>
                  <a:schemeClr val="tx1">
                    <a:lumMod val="85000"/>
                    <a:lumOff val="15000"/>
                  </a:schemeClr>
                </a:solidFill>
              </a:rPr>
              <a:t>NO DISCRIMINATION </a:t>
            </a:r>
          </a:p>
        </p:txBody>
      </p:sp>
      <p:sp>
        <p:nvSpPr>
          <p:cNvPr id="33" name="Rectangle 32">
            <a:extLst>
              <a:ext uri="{FF2B5EF4-FFF2-40B4-BE49-F238E27FC236}">
                <a16:creationId xmlns="" xmlns:a16="http://schemas.microsoft.com/office/drawing/2014/main" id="{FF426BAC-43D6-468E-B6FF-167034D5CE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6534" y="457200"/>
            <a:ext cx="3703320" cy="94997"/>
          </a:xfrm>
          <a:prstGeom prst="rect">
            <a:avLst/>
          </a:prstGeom>
          <a:solidFill>
            <a:srgbClr val="60727A"/>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34">
            <a:extLst>
              <a:ext uri="{FF2B5EF4-FFF2-40B4-BE49-F238E27FC236}">
                <a16:creationId xmlns="" xmlns:a16="http://schemas.microsoft.com/office/drawing/2014/main" id="{FB02D80E-5995-4C54-8387-5893C2C8947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36">
            <a:extLst>
              <a:ext uri="{FF2B5EF4-FFF2-40B4-BE49-F238E27FC236}">
                <a16:creationId xmlns="" xmlns:a16="http://schemas.microsoft.com/office/drawing/2014/main" id="{896083C8-1401-4950-AF56-E2FAFE42D6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26" name="Content Placeholder 2">
            <a:extLst>
              <a:ext uri="{FF2B5EF4-FFF2-40B4-BE49-F238E27FC236}">
                <a16:creationId xmlns="" xmlns:a16="http://schemas.microsoft.com/office/drawing/2014/main" id="{9227F89A-95C4-4CDD-9EA8-5806EED6B4D8}"/>
              </a:ext>
            </a:extLst>
          </p:cNvPr>
          <p:cNvGraphicFramePr>
            <a:graphicFrameLocks noGrp="1"/>
          </p:cNvGraphicFramePr>
          <p:nvPr>
            <p:ph idx="1"/>
            <p:extLst>
              <p:ext uri="{D42A27DB-BD31-4B8C-83A1-F6EECF244321}">
                <p14:modId xmlns="" xmlns:p14="http://schemas.microsoft.com/office/powerpoint/2010/main" val="977730958"/>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377748131"/>
      </p:ext>
    </p:extLst>
  </p:cSld>
  <p:clrMapOvr>
    <a:overrideClrMapping bg1="dk1" tx1="lt1" bg2="dk2" tx2="lt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B81EAE3-9550-4C76-B50F-2CD1FB42D44C}"/>
              </a:ext>
            </a:extLst>
          </p:cNvPr>
          <p:cNvSpPr>
            <a:spLocks noGrp="1"/>
          </p:cNvSpPr>
          <p:nvPr>
            <p:ph type="title"/>
          </p:nvPr>
        </p:nvSpPr>
        <p:spPr/>
        <p:txBody>
          <a:bodyPr/>
          <a:lstStyle/>
          <a:p>
            <a:r>
              <a:rPr lang="en-US" dirty="0"/>
              <a:t>PRACTICAL APPLICATION </a:t>
            </a:r>
          </a:p>
        </p:txBody>
      </p:sp>
      <p:sp>
        <p:nvSpPr>
          <p:cNvPr id="3" name="Content Placeholder 2">
            <a:extLst>
              <a:ext uri="{FF2B5EF4-FFF2-40B4-BE49-F238E27FC236}">
                <a16:creationId xmlns="" xmlns:a16="http://schemas.microsoft.com/office/drawing/2014/main" id="{F0807C6D-E53E-43C4-881A-3B52E95E6AFB}"/>
              </a:ext>
            </a:extLst>
          </p:cNvPr>
          <p:cNvSpPr>
            <a:spLocks noGrp="1"/>
          </p:cNvSpPr>
          <p:nvPr>
            <p:ph idx="1"/>
          </p:nvPr>
        </p:nvSpPr>
        <p:spPr>
          <a:xfrm>
            <a:off x="581192" y="1890876"/>
            <a:ext cx="11029615" cy="4084474"/>
          </a:xfrm>
        </p:spPr>
        <p:txBody>
          <a:bodyPr/>
          <a:lstStyle/>
          <a:p>
            <a:r>
              <a:rPr lang="en-US" dirty="0"/>
              <a:t>HROs, Managers and Supervisors will need to understand how to assist employees experiencing violence in a safe and nonthreatening way. </a:t>
            </a:r>
          </a:p>
          <a:p>
            <a:pPr lvl="1"/>
            <a:r>
              <a:rPr lang="en-US" dirty="0"/>
              <a:t>Forcing information shuts down dialogue  </a:t>
            </a:r>
          </a:p>
          <a:p>
            <a:pPr lvl="1"/>
            <a:r>
              <a:rPr lang="en-US" dirty="0"/>
              <a:t>Keep lines of communication open</a:t>
            </a:r>
          </a:p>
          <a:p>
            <a:r>
              <a:rPr lang="en-US" dirty="0"/>
              <a:t>HROs, Managers and Supervisors need to understand how to address performance issues as a byproduct of domestic violence. </a:t>
            </a:r>
          </a:p>
          <a:p>
            <a:r>
              <a:rPr lang="en-US" dirty="0"/>
              <a:t>HROs, Managers and Supervisors’ actions represent the employer’s commitment to a safe and supportive workplace and create an organizational culture.</a:t>
            </a:r>
          </a:p>
          <a:p>
            <a:pPr marL="0" indent="0">
              <a:buNone/>
            </a:pPr>
            <a:endParaRPr lang="en-US" dirty="0"/>
          </a:p>
          <a:p>
            <a:endParaRPr lang="en-US" dirty="0"/>
          </a:p>
        </p:txBody>
      </p:sp>
    </p:spTree>
    <p:extLst>
      <p:ext uri="{BB962C8B-B14F-4D97-AF65-F5344CB8AC3E}">
        <p14:creationId xmlns="" xmlns:p14="http://schemas.microsoft.com/office/powerpoint/2010/main" val="1758361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 xmlns:a16="http://schemas.microsoft.com/office/drawing/2014/main" id="{F92989FB-1024-49B7-BDF1-B3CE27D4862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B8FED62A-F8B3-4063-921F-64C781762312}"/>
              </a:ext>
            </a:extLst>
          </p:cNvPr>
          <p:cNvSpPr>
            <a:spLocks noGrp="1"/>
          </p:cNvSpPr>
          <p:nvPr>
            <p:ph type="title"/>
          </p:nvPr>
        </p:nvSpPr>
        <p:spPr>
          <a:xfrm>
            <a:off x="746228" y="1037967"/>
            <a:ext cx="3054091" cy="4709131"/>
          </a:xfrm>
        </p:spPr>
        <p:txBody>
          <a:bodyPr anchor="ctr">
            <a:normAutofit/>
          </a:bodyPr>
          <a:lstStyle/>
          <a:p>
            <a:r>
              <a:rPr lang="en-US" dirty="0">
                <a:solidFill>
                  <a:schemeClr val="bg1">
                    <a:lumMod val="85000"/>
                    <a:lumOff val="15000"/>
                  </a:schemeClr>
                </a:solidFill>
              </a:rPr>
              <a:t>PRACTICAL APPLICATION </a:t>
            </a:r>
          </a:p>
        </p:txBody>
      </p:sp>
      <p:sp>
        <p:nvSpPr>
          <p:cNvPr id="38" name="Rectangle 37">
            <a:extLst>
              <a:ext uri="{FF2B5EF4-FFF2-40B4-BE49-F238E27FC236}">
                <a16:creationId xmlns="" xmlns:a16="http://schemas.microsoft.com/office/drawing/2014/main" id="{2987D6F4-EC95-4EF1-A8AD-4B70386CEE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39">
            <a:extLst>
              <a:ext uri="{FF2B5EF4-FFF2-40B4-BE49-F238E27FC236}">
                <a16:creationId xmlns="" xmlns:a16="http://schemas.microsoft.com/office/drawing/2014/main" id="{F5F792DF-9D0A-4DB6-9A9E-7312F5A7E87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241830" y="457200"/>
            <a:ext cx="7498080" cy="9144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42" name="Rectangle 41">
            <a:extLst>
              <a:ext uri="{FF2B5EF4-FFF2-40B4-BE49-F238E27FC236}">
                <a16:creationId xmlns="" xmlns:a16="http://schemas.microsoft.com/office/drawing/2014/main" id="{7BC7EA7B-802E-41F4-8926-C4475287AA3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246851" y="723898"/>
            <a:ext cx="7498616" cy="5676901"/>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20" name="Content Placeholder 2">
            <a:extLst>
              <a:ext uri="{FF2B5EF4-FFF2-40B4-BE49-F238E27FC236}">
                <a16:creationId xmlns="" xmlns:a16="http://schemas.microsoft.com/office/drawing/2014/main" id="{E30D4D5A-D595-4A5F-9A72-62EE5A3F6595}"/>
              </a:ext>
            </a:extLst>
          </p:cNvPr>
          <p:cNvGraphicFramePr>
            <a:graphicFrameLocks noGrp="1"/>
          </p:cNvGraphicFramePr>
          <p:nvPr>
            <p:ph idx="1"/>
            <p:extLst>
              <p:ext uri="{D42A27DB-BD31-4B8C-83A1-F6EECF244321}">
                <p14:modId xmlns="" xmlns:p14="http://schemas.microsoft.com/office/powerpoint/2010/main" val="2069491201"/>
              </p:ext>
            </p:extLst>
          </p:nvPr>
        </p:nvGraphicFramePr>
        <p:xfrm>
          <a:off x="4598438" y="1207783"/>
          <a:ext cx="7012370" cy="4709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333890707"/>
      </p:ext>
    </p:extLst>
  </p:cSld>
  <p:clrMapOvr>
    <a:overrideClrMapping bg1="dk1" tx1="lt1" bg2="dk2" tx2="lt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9B6B47BF-F3D0-4678-9B20-DA45E1BCAD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23C4A3C3-34D8-4ADC-A276-0EFEE605A668}"/>
              </a:ext>
            </a:extLst>
          </p:cNvPr>
          <p:cNvSpPr>
            <a:spLocks noGrp="1"/>
          </p:cNvSpPr>
          <p:nvPr>
            <p:ph type="title"/>
          </p:nvPr>
        </p:nvSpPr>
        <p:spPr>
          <a:xfrm>
            <a:off x="581192" y="1124999"/>
            <a:ext cx="4076149" cy="4608003"/>
          </a:xfrm>
        </p:spPr>
        <p:txBody>
          <a:bodyPr anchor="ctr">
            <a:normAutofit/>
          </a:bodyPr>
          <a:lstStyle/>
          <a:p>
            <a:r>
              <a:rPr lang="en-US" sz="4000" dirty="0">
                <a:solidFill>
                  <a:schemeClr val="accent1"/>
                </a:solidFill>
              </a:rPr>
              <a:t>PRACTICAL APPLICATION </a:t>
            </a:r>
          </a:p>
        </p:txBody>
      </p:sp>
      <p:sp>
        <p:nvSpPr>
          <p:cNvPr id="10" name="Rectangle 9">
            <a:extLst>
              <a:ext uri="{FF2B5EF4-FFF2-40B4-BE49-F238E27FC236}">
                <a16:creationId xmlns="" xmlns:a16="http://schemas.microsoft.com/office/drawing/2014/main" id="{19334917-3673-4EF2-BA7C-CC83AEEEAE3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55673" y="457200"/>
            <a:ext cx="420624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 xmlns:a16="http://schemas.microsoft.com/office/drawing/2014/main" id="{E1589AE1-C0FC-4B66-9C0D-9EB92F40F44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117585" y="457200"/>
            <a:ext cx="658368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 xmlns:a16="http://schemas.microsoft.com/office/drawing/2014/main" id="{88218051-E85B-47A8-B065-23AEF9626CB7}"/>
              </a:ext>
            </a:extLst>
          </p:cNvPr>
          <p:cNvSpPr>
            <a:spLocks noGrp="1"/>
          </p:cNvSpPr>
          <p:nvPr>
            <p:ph idx="1"/>
          </p:nvPr>
        </p:nvSpPr>
        <p:spPr>
          <a:xfrm>
            <a:off x="3942413" y="1124998"/>
            <a:ext cx="7668395" cy="5275802"/>
          </a:xfrm>
        </p:spPr>
        <p:txBody>
          <a:bodyPr>
            <a:normAutofit/>
          </a:bodyPr>
          <a:lstStyle/>
          <a:p>
            <a:pPr algn="just">
              <a:lnSpc>
                <a:spcPct val="90000"/>
              </a:lnSpc>
            </a:pPr>
            <a:r>
              <a:rPr lang="en-US" sz="2000" dirty="0"/>
              <a:t>Brett, a co-worker, overhears Becky on the phone with someone he assumes is her boyfriend, she is trying to get off and explain that he cannot call her at work, but he continues to call over and over again, embarrassing Becky and disrupting her work and Brett’s. </a:t>
            </a:r>
          </a:p>
          <a:p>
            <a:pPr algn="just">
              <a:lnSpc>
                <a:spcPct val="90000"/>
              </a:lnSpc>
            </a:pPr>
            <a:r>
              <a:rPr lang="en-US" sz="2000" dirty="0"/>
              <a:t>Brett comes to you to report that Becky is getting a ridiculous amount of personal calls at work that are distracting him and her. He says that sometimes she doesn’t even answer the phone and could be missing calls from residents. </a:t>
            </a:r>
          </a:p>
          <a:p>
            <a:pPr algn="just">
              <a:lnSpc>
                <a:spcPct val="90000"/>
              </a:lnSpc>
            </a:pPr>
            <a:r>
              <a:rPr lang="en-US" sz="2000" dirty="0"/>
              <a:t>What do you say to Brett? </a:t>
            </a:r>
          </a:p>
          <a:p>
            <a:pPr algn="just">
              <a:lnSpc>
                <a:spcPct val="90000"/>
              </a:lnSpc>
            </a:pPr>
            <a:r>
              <a:rPr lang="en-US" sz="2000" dirty="0"/>
              <a:t>What do you not say to Brett? </a:t>
            </a:r>
          </a:p>
          <a:p>
            <a:pPr lvl="1" algn="just">
              <a:lnSpc>
                <a:spcPct val="90000"/>
              </a:lnSpc>
            </a:pPr>
            <a:endParaRPr lang="en-US" sz="2000" dirty="0"/>
          </a:p>
        </p:txBody>
      </p:sp>
    </p:spTree>
    <p:extLst>
      <p:ext uri="{BB962C8B-B14F-4D97-AF65-F5344CB8AC3E}">
        <p14:creationId xmlns="" xmlns:p14="http://schemas.microsoft.com/office/powerpoint/2010/main" val="1826054127"/>
      </p:ext>
    </p:extLst>
  </p:cSld>
  <p:clrMapOvr>
    <a:overrideClrMapping bg1="dk1" tx1="lt1" bg2="dk2" tx2="lt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 xmlns:a16="http://schemas.microsoft.com/office/drawing/2014/main" id="{504BED40-EAF7-4E55-AFF7-2CD840EBD3A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FE863ED8-E423-4931-8A86-58BFE5E88BEC}"/>
              </a:ext>
            </a:extLst>
          </p:cNvPr>
          <p:cNvSpPr>
            <a:spLocks noGrp="1"/>
          </p:cNvSpPr>
          <p:nvPr>
            <p:ph type="title"/>
          </p:nvPr>
        </p:nvSpPr>
        <p:spPr>
          <a:xfrm>
            <a:off x="581193" y="702156"/>
            <a:ext cx="6540462" cy="1013800"/>
          </a:xfrm>
        </p:spPr>
        <p:txBody>
          <a:bodyPr>
            <a:normAutofit/>
          </a:bodyPr>
          <a:lstStyle/>
          <a:p>
            <a:r>
              <a:rPr lang="en-US" dirty="0">
                <a:solidFill>
                  <a:schemeClr val="tx2"/>
                </a:solidFill>
              </a:rPr>
              <a:t>PRACTICAL APPLICATION </a:t>
            </a:r>
          </a:p>
        </p:txBody>
      </p:sp>
      <p:sp>
        <p:nvSpPr>
          <p:cNvPr id="21" name="Rectangle 20">
            <a:extLst>
              <a:ext uri="{FF2B5EF4-FFF2-40B4-BE49-F238E27FC236}">
                <a16:creationId xmlns="" xmlns:a16="http://schemas.microsoft.com/office/drawing/2014/main" id="{F367CCF1-BB1E-41CF-8499-94A870C33E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 xmlns:a16="http://schemas.microsoft.com/office/drawing/2014/main" id="{9A2AF1C3-01D6-4F49-AB71-FC9CF975D999}"/>
              </a:ext>
            </a:extLst>
          </p:cNvPr>
          <p:cNvSpPr>
            <a:spLocks noGrp="1"/>
          </p:cNvSpPr>
          <p:nvPr>
            <p:ph idx="1"/>
          </p:nvPr>
        </p:nvSpPr>
        <p:spPr>
          <a:xfrm>
            <a:off x="581194" y="1896533"/>
            <a:ext cx="6309003" cy="3962266"/>
          </a:xfrm>
        </p:spPr>
        <p:txBody>
          <a:bodyPr>
            <a:normAutofit/>
          </a:bodyPr>
          <a:lstStyle/>
          <a:p>
            <a:r>
              <a:rPr lang="en-US" dirty="0">
                <a:solidFill>
                  <a:schemeClr val="tx2"/>
                </a:solidFill>
              </a:rPr>
              <a:t>After speaking with Brett, you call Becky into the private office and  let her know that it seems that she is getting an inordinate amount of calls that seem to upset her and she opens up that it is Lenny calling, and that she does not want him calling either but doesn’t know what to do. </a:t>
            </a:r>
          </a:p>
          <a:p>
            <a:pPr algn="just"/>
            <a:r>
              <a:rPr lang="en-US" dirty="0">
                <a:solidFill>
                  <a:schemeClr val="tx2"/>
                </a:solidFill>
              </a:rPr>
              <a:t>You know that you have an obligation to provide her with resources and material to help her, but you also know that reasonable accommodations can be made to help the employee, so you offer to take the calls and tell him to stop calling. </a:t>
            </a:r>
          </a:p>
          <a:p>
            <a:r>
              <a:rPr lang="en-US" dirty="0">
                <a:solidFill>
                  <a:schemeClr val="tx2"/>
                </a:solidFill>
              </a:rPr>
              <a:t>Is this reasonable under the policy?</a:t>
            </a:r>
          </a:p>
          <a:p>
            <a:endParaRPr lang="en-US" dirty="0">
              <a:solidFill>
                <a:schemeClr val="tx2"/>
              </a:solidFill>
            </a:endParaRPr>
          </a:p>
          <a:p>
            <a:endParaRPr lang="en-US" dirty="0">
              <a:solidFill>
                <a:schemeClr val="tx2"/>
              </a:solidFill>
            </a:endParaRPr>
          </a:p>
        </p:txBody>
      </p:sp>
      <p:pic>
        <p:nvPicPr>
          <p:cNvPr id="5" name="Picture 4">
            <a:extLst>
              <a:ext uri="{FF2B5EF4-FFF2-40B4-BE49-F238E27FC236}">
                <a16:creationId xmlns="" xmlns:a16="http://schemas.microsoft.com/office/drawing/2014/main" id="{D65C1298-EE06-4AF4-8B11-A68811087302}"/>
              </a:ext>
            </a:extLst>
          </p:cNvPr>
          <p:cNvPicPr>
            <a:picLocks noChangeAspect="1"/>
          </p:cNvPicPr>
          <p:nvPr/>
        </p:nvPicPr>
        <p:blipFill rotWithShape="1">
          <a:blip r:embed="rId3" cstate="print">
            <a:extLst>
              <a:ext uri="{28A0092B-C50C-407E-A947-70E740481C1C}">
                <a14:useLocalDpi xmlns="" xmlns:a14="http://schemas.microsoft.com/office/drawing/2010/main" val="0"/>
              </a:ext>
              <a:ext uri="{837473B0-CC2E-450A-ABE3-18F120FF3D39}">
                <a1611:picAttrSrcUrl xmlns="" xmlns:a1611="http://schemas.microsoft.com/office/drawing/2016/11/main" r:id="rId4"/>
              </a:ext>
            </a:extLst>
          </a:blip>
          <a:srcRect l="39465" r="22226"/>
          <a:stretch/>
        </p:blipFill>
        <p:spPr>
          <a:xfrm>
            <a:off x="7521283" y="10"/>
            <a:ext cx="4670717" cy="6857990"/>
          </a:xfrm>
          <a:prstGeom prst="rect">
            <a:avLst/>
          </a:prstGeom>
        </p:spPr>
      </p:pic>
    </p:spTree>
    <p:extLst>
      <p:ext uri="{BB962C8B-B14F-4D97-AF65-F5344CB8AC3E}">
        <p14:creationId xmlns="" xmlns:p14="http://schemas.microsoft.com/office/powerpoint/2010/main" val="39013636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B8DD2392-397B-48BF-BEFA-EA1FB881CA8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 xmlns:a16="http://schemas.microsoft.com/office/drawing/2014/main" id="{B4D38713-850B-4F84-A54E-2D1B67424461}"/>
              </a:ext>
            </a:extLst>
          </p:cNvPr>
          <p:cNvPicPr>
            <a:picLocks noChangeAspect="1"/>
          </p:cNvPicPr>
          <p:nvPr/>
        </p:nvPicPr>
        <p:blipFill rotWithShape="1">
          <a:blip r:embed="rId3" cstate="print">
            <a:alphaModFix amt="40000"/>
          </a:blip>
          <a:srcRect t="2903" b="12828"/>
          <a:stretch/>
        </p:blipFill>
        <p:spPr>
          <a:xfrm>
            <a:off x="20" y="10"/>
            <a:ext cx="12191980" cy="6857990"/>
          </a:xfrm>
          <a:prstGeom prst="rect">
            <a:avLst/>
          </a:prstGeom>
        </p:spPr>
      </p:pic>
      <p:sp>
        <p:nvSpPr>
          <p:cNvPr id="2" name="Title 1">
            <a:extLst>
              <a:ext uri="{FF2B5EF4-FFF2-40B4-BE49-F238E27FC236}">
                <a16:creationId xmlns="" xmlns:a16="http://schemas.microsoft.com/office/drawing/2014/main" id="{665C5852-C089-4F2B-BA39-E78983A8EEAB}"/>
              </a:ext>
            </a:extLst>
          </p:cNvPr>
          <p:cNvSpPr>
            <a:spLocks noGrp="1"/>
          </p:cNvSpPr>
          <p:nvPr>
            <p:ph type="title"/>
          </p:nvPr>
        </p:nvSpPr>
        <p:spPr>
          <a:xfrm>
            <a:off x="1023870" y="702156"/>
            <a:ext cx="10144260" cy="1013800"/>
          </a:xfrm>
        </p:spPr>
        <p:txBody>
          <a:bodyPr>
            <a:normAutofit fontScale="90000"/>
          </a:bodyPr>
          <a:lstStyle/>
          <a:p>
            <a:pPr algn="ctr"/>
            <a:r>
              <a:rPr lang="en-US" sz="700" dirty="0">
                <a:solidFill>
                  <a:schemeClr val="tx1"/>
                </a:solidFill>
              </a:rPr>
              <a:t/>
            </a:r>
            <a:br>
              <a:rPr lang="en-US" sz="700" dirty="0">
                <a:solidFill>
                  <a:schemeClr val="tx1"/>
                </a:solidFill>
              </a:rPr>
            </a:br>
            <a:r>
              <a:rPr lang="en-US" sz="700" dirty="0">
                <a:solidFill>
                  <a:schemeClr val="tx1"/>
                </a:solidFill>
              </a:rPr>
              <a:t/>
            </a:r>
            <a:br>
              <a:rPr lang="en-US" sz="700" dirty="0">
                <a:solidFill>
                  <a:schemeClr val="tx1"/>
                </a:solidFill>
              </a:rPr>
            </a:br>
            <a:r>
              <a:rPr lang="en-US" sz="700" dirty="0">
                <a:solidFill>
                  <a:schemeClr val="tx1"/>
                </a:solidFill>
              </a:rPr>
              <a:t/>
            </a:r>
            <a:br>
              <a:rPr lang="en-US" sz="700" dirty="0">
                <a:solidFill>
                  <a:schemeClr val="tx1"/>
                </a:solidFill>
              </a:rPr>
            </a:br>
            <a:r>
              <a:rPr lang="en-US" sz="700" dirty="0">
                <a:solidFill>
                  <a:schemeClr val="tx1"/>
                </a:solidFill>
              </a:rPr>
              <a:t/>
            </a:r>
            <a:br>
              <a:rPr lang="en-US" sz="700" dirty="0">
                <a:solidFill>
                  <a:schemeClr val="tx1"/>
                </a:solidFill>
              </a:rPr>
            </a:br>
            <a:r>
              <a:rPr lang="en-US" sz="700" dirty="0">
                <a:solidFill>
                  <a:schemeClr val="tx1"/>
                </a:solidFill>
              </a:rPr>
              <a:t/>
            </a:r>
            <a:br>
              <a:rPr lang="en-US" sz="700" dirty="0">
                <a:solidFill>
                  <a:schemeClr val="tx1"/>
                </a:solidFill>
              </a:rPr>
            </a:br>
            <a:r>
              <a:rPr lang="en-US" sz="700" dirty="0">
                <a:solidFill>
                  <a:schemeClr val="tx1"/>
                </a:solidFill>
              </a:rPr>
              <a:t/>
            </a:r>
            <a:br>
              <a:rPr lang="en-US" sz="700" dirty="0">
                <a:solidFill>
                  <a:schemeClr val="tx1"/>
                </a:solidFill>
              </a:rPr>
            </a:br>
            <a:r>
              <a:rPr lang="en-US" sz="4000" dirty="0">
                <a:solidFill>
                  <a:schemeClr val="tx1"/>
                </a:solidFill>
              </a:rPr>
              <a:t>PRACTICAL APPLICATION </a:t>
            </a:r>
            <a:r>
              <a:rPr lang="en-US" sz="700" dirty="0">
                <a:solidFill>
                  <a:schemeClr val="tx1"/>
                </a:solidFill>
              </a:rPr>
              <a:t/>
            </a:r>
            <a:br>
              <a:rPr lang="en-US" sz="700" dirty="0">
                <a:solidFill>
                  <a:schemeClr val="tx1"/>
                </a:solidFill>
              </a:rPr>
            </a:br>
            <a:endParaRPr lang="en-US" sz="700" dirty="0">
              <a:solidFill>
                <a:schemeClr val="tx1"/>
              </a:solidFill>
            </a:endParaRPr>
          </a:p>
        </p:txBody>
      </p:sp>
      <p:sp>
        <p:nvSpPr>
          <p:cNvPr id="3" name="Content Placeholder 2">
            <a:extLst>
              <a:ext uri="{FF2B5EF4-FFF2-40B4-BE49-F238E27FC236}">
                <a16:creationId xmlns="" xmlns:a16="http://schemas.microsoft.com/office/drawing/2014/main" id="{87161E20-E698-4061-BC25-FD7C736EB37D}"/>
              </a:ext>
            </a:extLst>
          </p:cNvPr>
          <p:cNvSpPr>
            <a:spLocks noGrp="1"/>
          </p:cNvSpPr>
          <p:nvPr>
            <p:ph idx="1"/>
          </p:nvPr>
        </p:nvSpPr>
        <p:spPr>
          <a:xfrm>
            <a:off x="965199" y="2180496"/>
            <a:ext cx="10261602" cy="3678303"/>
          </a:xfrm>
        </p:spPr>
        <p:txBody>
          <a:bodyPr>
            <a:normAutofit lnSpcReduction="10000"/>
          </a:bodyPr>
          <a:lstStyle/>
          <a:p>
            <a:r>
              <a:rPr lang="en-US" sz="2400" dirty="0"/>
              <a:t>AVOID UNINTENDED CONSEQUENCES </a:t>
            </a:r>
          </a:p>
          <a:p>
            <a:pPr lvl="1"/>
            <a:r>
              <a:rPr lang="en-US" sz="2400" dirty="0"/>
              <a:t>Direct engagement with the abuser by you could result in a manipulative effort by the abuser to try and get the employee in trouble at work</a:t>
            </a:r>
          </a:p>
          <a:p>
            <a:pPr lvl="1"/>
            <a:r>
              <a:rPr lang="en-US" sz="2400" dirty="0"/>
              <a:t>The abuser may become enraged at being exposed by the victim at the victim’s workplace and escalate the harassment</a:t>
            </a:r>
          </a:p>
          <a:p>
            <a:pPr lvl="1"/>
            <a:r>
              <a:rPr lang="en-US" sz="2400" dirty="0"/>
              <a:t>The abuser may become angry that he is being prevented from speaking with the victim and show up at work creating a risk to the entire workplace </a:t>
            </a:r>
          </a:p>
          <a:p>
            <a:endParaRPr lang="en-US" dirty="0"/>
          </a:p>
          <a:p>
            <a:endParaRPr lang="en-US" dirty="0"/>
          </a:p>
        </p:txBody>
      </p:sp>
    </p:spTree>
    <p:extLst>
      <p:ext uri="{BB962C8B-B14F-4D97-AF65-F5344CB8AC3E}">
        <p14:creationId xmlns="" xmlns:p14="http://schemas.microsoft.com/office/powerpoint/2010/main" val="2153307014"/>
      </p:ext>
    </p:extLst>
  </p:cSld>
  <p:clrMapOvr>
    <a:overrideClrMapping bg1="dk1" tx1="lt1" bg2="dk2" tx2="lt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CDC2052-77F5-4068-A326-15153787E1AC}"/>
              </a:ext>
            </a:extLst>
          </p:cNvPr>
          <p:cNvSpPr>
            <a:spLocks noGrp="1"/>
          </p:cNvSpPr>
          <p:nvPr>
            <p:ph type="title"/>
          </p:nvPr>
        </p:nvSpPr>
        <p:spPr/>
        <p:txBody>
          <a:bodyPr/>
          <a:lstStyle/>
          <a:p>
            <a:r>
              <a:rPr lang="en-US" sz="2800" dirty="0"/>
              <a:t>PRACTICAL APPLICATION</a:t>
            </a:r>
            <a:endParaRPr lang="en-US" dirty="0"/>
          </a:p>
        </p:txBody>
      </p:sp>
      <p:sp>
        <p:nvSpPr>
          <p:cNvPr id="3" name="Content Placeholder 2">
            <a:extLst>
              <a:ext uri="{FF2B5EF4-FFF2-40B4-BE49-F238E27FC236}">
                <a16:creationId xmlns="" xmlns:a16="http://schemas.microsoft.com/office/drawing/2014/main" id="{82BDB4CD-F2B9-4844-A23C-32255CA72FE0}"/>
              </a:ext>
            </a:extLst>
          </p:cNvPr>
          <p:cNvSpPr>
            <a:spLocks noGrp="1"/>
          </p:cNvSpPr>
          <p:nvPr>
            <p:ph idx="1"/>
          </p:nvPr>
        </p:nvSpPr>
        <p:spPr/>
        <p:txBody>
          <a:bodyPr/>
          <a:lstStyle/>
          <a:p>
            <a:r>
              <a:rPr lang="en-US" dirty="0"/>
              <a:t>You are there to help, not judge.</a:t>
            </a:r>
          </a:p>
          <a:p>
            <a:r>
              <a:rPr lang="en-US" dirty="0"/>
              <a:t>Include employee victim in process by asking what you can do to help </a:t>
            </a:r>
          </a:p>
          <a:p>
            <a:r>
              <a:rPr lang="en-US" dirty="0"/>
              <a:t>Remember that the victim is usually in the best position to know what will or will not escalate the situation </a:t>
            </a:r>
          </a:p>
          <a:p>
            <a:r>
              <a:rPr lang="en-US" dirty="0"/>
              <a:t>Maybe a relocation to a new office with a new line?</a:t>
            </a:r>
          </a:p>
          <a:p>
            <a:r>
              <a:rPr lang="en-US" dirty="0"/>
              <a:t>Maybe a new temporary responsibility would be to assign someone else to answer calls within the municipal department </a:t>
            </a:r>
          </a:p>
          <a:p>
            <a:endParaRPr lang="en-US" dirty="0"/>
          </a:p>
        </p:txBody>
      </p:sp>
    </p:spTree>
    <p:extLst>
      <p:ext uri="{BB962C8B-B14F-4D97-AF65-F5344CB8AC3E}">
        <p14:creationId xmlns="" xmlns:p14="http://schemas.microsoft.com/office/powerpoint/2010/main" val="9082361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B8DD2392-397B-48BF-BEFA-EA1FB881CA8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 xmlns:a16="http://schemas.microsoft.com/office/drawing/2014/main" id="{65146C15-BA6D-40D0-B271-43F158938028}"/>
              </a:ext>
            </a:extLst>
          </p:cNvPr>
          <p:cNvPicPr>
            <a:picLocks noChangeAspect="1"/>
          </p:cNvPicPr>
          <p:nvPr/>
        </p:nvPicPr>
        <p:blipFill>
          <a:blip r:embed="rId3" cstate="print">
            <a:extLst>
              <a:ext uri="{28A0092B-C50C-407E-A947-70E740481C1C}">
                <a14:useLocalDpi xmlns="" xmlns:a14="http://schemas.microsoft.com/office/drawing/2010/main" val="0"/>
              </a:ext>
              <a:ext uri="{837473B0-CC2E-450A-ABE3-18F120FF3D39}">
                <a1611:picAttrSrcUrl xmlns="" xmlns:a1611="http://schemas.microsoft.com/office/drawing/2016/11/main" r:id="rId4"/>
              </a:ext>
            </a:extLst>
          </a:blip>
          <a:srcRect/>
          <a:stretch/>
        </p:blipFill>
        <p:spPr>
          <a:xfrm>
            <a:off x="20" y="547264"/>
            <a:ext cx="12191980" cy="5763481"/>
          </a:xfrm>
          <a:prstGeom prst="rect">
            <a:avLst/>
          </a:prstGeom>
        </p:spPr>
      </p:pic>
      <p:sp>
        <p:nvSpPr>
          <p:cNvPr id="2" name="Title 1">
            <a:extLst>
              <a:ext uri="{FF2B5EF4-FFF2-40B4-BE49-F238E27FC236}">
                <a16:creationId xmlns="" xmlns:a16="http://schemas.microsoft.com/office/drawing/2014/main" id="{F8BFB5D7-0BB2-407B-8369-8DEAE2BFD594}"/>
              </a:ext>
            </a:extLst>
          </p:cNvPr>
          <p:cNvSpPr>
            <a:spLocks noGrp="1"/>
          </p:cNvSpPr>
          <p:nvPr>
            <p:ph type="title"/>
          </p:nvPr>
        </p:nvSpPr>
        <p:spPr>
          <a:xfrm>
            <a:off x="1023870" y="702156"/>
            <a:ext cx="10144260" cy="1013800"/>
          </a:xfrm>
        </p:spPr>
        <p:txBody>
          <a:bodyPr>
            <a:normAutofit/>
          </a:bodyPr>
          <a:lstStyle/>
          <a:p>
            <a:r>
              <a:rPr lang="en-US" sz="4000" b="1" dirty="0">
                <a:solidFill>
                  <a:schemeClr val="bg1"/>
                </a:solidFill>
              </a:rPr>
              <a:t>PRACTICAL APPLICATION</a:t>
            </a:r>
          </a:p>
        </p:txBody>
      </p:sp>
      <p:sp>
        <p:nvSpPr>
          <p:cNvPr id="3" name="Content Placeholder 2">
            <a:extLst>
              <a:ext uri="{FF2B5EF4-FFF2-40B4-BE49-F238E27FC236}">
                <a16:creationId xmlns="" xmlns:a16="http://schemas.microsoft.com/office/drawing/2014/main" id="{67CA8288-FA0B-4BAE-B110-57767848CFD2}"/>
              </a:ext>
            </a:extLst>
          </p:cNvPr>
          <p:cNvSpPr>
            <a:spLocks noGrp="1"/>
          </p:cNvSpPr>
          <p:nvPr>
            <p:ph idx="1"/>
          </p:nvPr>
        </p:nvSpPr>
        <p:spPr>
          <a:xfrm>
            <a:off x="965199" y="2180496"/>
            <a:ext cx="10261602" cy="3678303"/>
          </a:xfrm>
        </p:spPr>
        <p:txBody>
          <a:bodyPr>
            <a:normAutofit/>
          </a:bodyPr>
          <a:lstStyle/>
          <a:p>
            <a:r>
              <a:rPr lang="en-US" sz="2800" b="1" dirty="0">
                <a:solidFill>
                  <a:schemeClr val="bg1"/>
                </a:solidFill>
              </a:rPr>
              <a:t>The Abuser shows up at the municipal building to see the victim</a:t>
            </a:r>
          </a:p>
          <a:p>
            <a:r>
              <a:rPr lang="en-US" sz="2800" b="1" dirty="0">
                <a:solidFill>
                  <a:schemeClr val="bg1"/>
                </a:solidFill>
              </a:rPr>
              <a:t>Now the workplace and the employee may be at risk.</a:t>
            </a:r>
          </a:p>
          <a:p>
            <a:pPr lvl="1"/>
            <a:endParaRPr lang="en-US" sz="2800" b="1" dirty="0">
              <a:solidFill>
                <a:schemeClr val="bg1"/>
              </a:solidFill>
            </a:endParaRPr>
          </a:p>
          <a:p>
            <a:pPr lvl="1"/>
            <a:r>
              <a:rPr lang="en-US" sz="2800" b="1" dirty="0">
                <a:solidFill>
                  <a:schemeClr val="bg1"/>
                </a:solidFill>
              </a:rPr>
              <a:t>What do you do ?</a:t>
            </a:r>
          </a:p>
          <a:p>
            <a:pPr lvl="1"/>
            <a:endParaRPr lang="en-US" dirty="0"/>
          </a:p>
          <a:p>
            <a:pPr lvl="1"/>
            <a:endParaRPr lang="en-US" dirty="0"/>
          </a:p>
        </p:txBody>
      </p:sp>
      <p:sp>
        <p:nvSpPr>
          <p:cNvPr id="4" name="TextBox 3">
            <a:extLst>
              <a:ext uri="{FF2B5EF4-FFF2-40B4-BE49-F238E27FC236}">
                <a16:creationId xmlns="" xmlns:a16="http://schemas.microsoft.com/office/drawing/2014/main" id="{F6B9379A-AB9E-4B03-A563-89429371AC88}"/>
              </a:ext>
            </a:extLst>
          </p:cNvPr>
          <p:cNvSpPr txBox="1"/>
          <p:nvPr/>
        </p:nvSpPr>
        <p:spPr>
          <a:xfrm>
            <a:off x="20" y="6310745"/>
            <a:ext cx="12191980" cy="230832"/>
          </a:xfrm>
          <a:prstGeom prst="rect">
            <a:avLst/>
          </a:prstGeom>
          <a:noFill/>
        </p:spPr>
        <p:txBody>
          <a:bodyPr wrap="square" rtlCol="0">
            <a:spAutoFit/>
          </a:bodyPr>
          <a:lstStyle/>
          <a:p>
            <a:r>
              <a:rPr lang="en-US" sz="900" dirty="0">
                <a:hlinkClick r:id="rId4" tooltip="https://www.forgov.qld.gov.au/domestic-and-family-violence"/>
              </a:rPr>
              <a:t>This Photo</a:t>
            </a:r>
            <a:r>
              <a:rPr lang="en-US" sz="900" dirty="0"/>
              <a:t> by Unknown Author is licensed under </a:t>
            </a:r>
            <a:r>
              <a:rPr lang="en-US" sz="900" dirty="0">
                <a:hlinkClick r:id="rId5" tooltip="https://creativecommons.org/licenses/by/3.0/"/>
              </a:rPr>
              <a:t>CC BY</a:t>
            </a:r>
            <a:endParaRPr lang="en-US" sz="900" dirty="0"/>
          </a:p>
        </p:txBody>
      </p:sp>
    </p:spTree>
    <p:extLst>
      <p:ext uri="{BB962C8B-B14F-4D97-AF65-F5344CB8AC3E}">
        <p14:creationId xmlns="" xmlns:p14="http://schemas.microsoft.com/office/powerpoint/2010/main" val="3128896048"/>
      </p:ext>
    </p:extLst>
  </p:cSld>
  <p:clrMapOvr>
    <a:overrideClrMapping bg1="dk1" tx1="lt1" bg2="dk2" tx2="lt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E5644B63-A263-40F8-9273-8ED1263D37E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14" name="Picture 4">
            <a:extLst>
              <a:ext uri="{FF2B5EF4-FFF2-40B4-BE49-F238E27FC236}">
                <a16:creationId xmlns="" xmlns:a16="http://schemas.microsoft.com/office/drawing/2014/main" id="{BBA69944-E8E5-48C8-85E7-1B222B8486E5}"/>
              </a:ext>
            </a:extLst>
          </p:cNvPr>
          <p:cNvPicPr>
            <a:picLocks noChangeAspect="1"/>
          </p:cNvPicPr>
          <p:nvPr/>
        </p:nvPicPr>
        <p:blipFill rotWithShape="1">
          <a:blip r:embed="rId3" cstate="print"/>
          <a:srcRect t="7271" b="14332"/>
          <a:stretch/>
        </p:blipFill>
        <p:spPr>
          <a:xfrm>
            <a:off x="20" y="10"/>
            <a:ext cx="12191980" cy="6857990"/>
          </a:xfrm>
          <a:prstGeom prst="rect">
            <a:avLst/>
          </a:prstGeom>
        </p:spPr>
      </p:pic>
      <p:sp>
        <p:nvSpPr>
          <p:cNvPr id="21" name="Rectangle 20">
            <a:extLst>
              <a:ext uri="{FF2B5EF4-FFF2-40B4-BE49-F238E27FC236}">
                <a16:creationId xmlns="" xmlns:a16="http://schemas.microsoft.com/office/drawing/2014/main" id="{F02A5C3C-2A94-4EB3-B70A-313330494D7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59838" y="585410"/>
            <a:ext cx="11305200" cy="5774265"/>
          </a:xfrm>
          <a:prstGeom prst="rect">
            <a:avLst/>
          </a:prstGeom>
          <a:solidFill>
            <a:schemeClr val="bg1">
              <a:alpha val="91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 xmlns:a16="http://schemas.microsoft.com/office/drawing/2014/main" id="{132196EC-9B55-4185-A14F-C435393ECE7D}"/>
              </a:ext>
            </a:extLst>
          </p:cNvPr>
          <p:cNvSpPr>
            <a:spLocks noGrp="1"/>
          </p:cNvSpPr>
          <p:nvPr>
            <p:ph type="title"/>
          </p:nvPr>
        </p:nvSpPr>
        <p:spPr>
          <a:xfrm>
            <a:off x="781571" y="1131195"/>
            <a:ext cx="10620390" cy="1247938"/>
          </a:xfrm>
        </p:spPr>
        <p:txBody>
          <a:bodyPr anchor="ctr">
            <a:normAutofit/>
          </a:bodyPr>
          <a:lstStyle/>
          <a:p>
            <a:r>
              <a:rPr lang="en-US" dirty="0">
                <a:solidFill>
                  <a:schemeClr val="tx1"/>
                </a:solidFill>
              </a:rPr>
              <a:t>PRACTICAL APPLICATION 	</a:t>
            </a:r>
          </a:p>
        </p:txBody>
      </p:sp>
      <p:sp>
        <p:nvSpPr>
          <p:cNvPr id="3" name="Content Placeholder 2">
            <a:extLst>
              <a:ext uri="{FF2B5EF4-FFF2-40B4-BE49-F238E27FC236}">
                <a16:creationId xmlns="" xmlns:a16="http://schemas.microsoft.com/office/drawing/2014/main" id="{F9E4BE62-0E70-4BBB-A463-82A9431263AB}"/>
              </a:ext>
            </a:extLst>
          </p:cNvPr>
          <p:cNvSpPr>
            <a:spLocks noGrp="1"/>
          </p:cNvSpPr>
          <p:nvPr>
            <p:ph idx="1"/>
          </p:nvPr>
        </p:nvSpPr>
        <p:spPr>
          <a:xfrm>
            <a:off x="781571" y="2561968"/>
            <a:ext cx="10617384" cy="3211638"/>
          </a:xfrm>
        </p:spPr>
        <p:txBody>
          <a:bodyPr>
            <a:normAutofit/>
          </a:bodyPr>
          <a:lstStyle/>
          <a:p>
            <a:r>
              <a:rPr lang="en-US" sz="1800" dirty="0">
                <a:solidFill>
                  <a:schemeClr val="tx1"/>
                </a:solidFill>
              </a:rPr>
              <a:t>HAVE A SECURITY PLAN IN PLACE</a:t>
            </a:r>
          </a:p>
          <a:p>
            <a:pPr lvl="1"/>
            <a:r>
              <a:rPr lang="en-US" sz="1800" dirty="0">
                <a:solidFill>
                  <a:schemeClr val="tx1"/>
                </a:solidFill>
              </a:rPr>
              <a:t>Talk to PD in the abstract, before there is an issue about steps you can take to prevent and address a situation in the event an abuser shows up at the municipal complex. </a:t>
            </a:r>
          </a:p>
          <a:p>
            <a:pPr lvl="1"/>
            <a:r>
              <a:rPr lang="en-US" sz="1800" dirty="0">
                <a:solidFill>
                  <a:schemeClr val="tx1"/>
                </a:solidFill>
              </a:rPr>
              <a:t>Alert PD or Police covering the municipality In advance of a threat – TRO, FRO or Civil restraints</a:t>
            </a:r>
          </a:p>
          <a:p>
            <a:pPr lvl="1"/>
            <a:endParaRPr lang="en-US" dirty="0">
              <a:solidFill>
                <a:schemeClr val="tx1"/>
              </a:solidFill>
            </a:endParaRPr>
          </a:p>
        </p:txBody>
      </p:sp>
    </p:spTree>
    <p:extLst>
      <p:ext uri="{BB962C8B-B14F-4D97-AF65-F5344CB8AC3E}">
        <p14:creationId xmlns="" xmlns:p14="http://schemas.microsoft.com/office/powerpoint/2010/main" val="70542795"/>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48">
            <a:extLst>
              <a:ext uri="{FF2B5EF4-FFF2-40B4-BE49-F238E27FC236}">
                <a16:creationId xmlns="" xmlns:a16="http://schemas.microsoft.com/office/drawing/2014/main" id="{E6C8E6EB-4C59-429B-97E4-72A058CFC4F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72" name="Rectangle 50">
            <a:extLst>
              <a:ext uri="{FF2B5EF4-FFF2-40B4-BE49-F238E27FC236}">
                <a16:creationId xmlns="" xmlns:a16="http://schemas.microsoft.com/office/drawing/2014/main" id="{B5B90362-AFCC-46A9-B41C-A257A8C5B31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52">
            <a:extLst>
              <a:ext uri="{FF2B5EF4-FFF2-40B4-BE49-F238E27FC236}">
                <a16:creationId xmlns="" xmlns:a16="http://schemas.microsoft.com/office/drawing/2014/main" id="{F71EF7F1-38BA-471D-8CD4-2A9AE8E3552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4" name="Rectangle 54">
            <a:extLst>
              <a:ext uri="{FF2B5EF4-FFF2-40B4-BE49-F238E27FC236}">
                <a16:creationId xmlns="" xmlns:a16="http://schemas.microsoft.com/office/drawing/2014/main" id="{C0524398-BFB4-4C4A-8317-83B8729F9B2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56">
            <a:extLst>
              <a:ext uri="{FF2B5EF4-FFF2-40B4-BE49-F238E27FC236}">
                <a16:creationId xmlns="" xmlns:a16="http://schemas.microsoft.com/office/drawing/2014/main" id="{85A71294-C247-450A-BB34-6E68648C95D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useBgFill="1">
        <p:nvSpPr>
          <p:cNvPr id="76" name="Rectangle 58">
            <a:extLst>
              <a:ext uri="{FF2B5EF4-FFF2-40B4-BE49-F238E27FC236}">
                <a16:creationId xmlns="" xmlns:a16="http://schemas.microsoft.com/office/drawing/2014/main" id="{D36A0BA4-6A63-41D3-B0FA-43799ABC4AA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 xmlns:a16="http://schemas.microsoft.com/office/drawing/2014/main" id="{4057A1FE-A2DF-4951-98DC-08E73B5F7CC1}"/>
              </a:ext>
            </a:extLst>
          </p:cNvPr>
          <p:cNvSpPr>
            <a:spLocks noGrp="1"/>
          </p:cNvSpPr>
          <p:nvPr>
            <p:ph type="title"/>
          </p:nvPr>
        </p:nvSpPr>
        <p:spPr>
          <a:xfrm>
            <a:off x="581192" y="1009398"/>
            <a:ext cx="6823988" cy="3453419"/>
          </a:xfrm>
        </p:spPr>
        <p:txBody>
          <a:bodyPr vert="horz" lIns="91440" tIns="45720" rIns="91440" bIns="45720" rtlCol="0" anchor="b">
            <a:normAutofit/>
          </a:bodyPr>
          <a:lstStyle/>
          <a:p>
            <a:r>
              <a:rPr lang="en-US" sz="6000" dirty="0">
                <a:solidFill>
                  <a:schemeClr val="tx1"/>
                </a:solidFill>
              </a:rPr>
              <a:t>What is domestic violence ?</a:t>
            </a:r>
          </a:p>
        </p:txBody>
      </p:sp>
      <p:sp>
        <p:nvSpPr>
          <p:cNvPr id="77" name="Rectangle 60">
            <a:extLst>
              <a:ext uri="{FF2B5EF4-FFF2-40B4-BE49-F238E27FC236}">
                <a16:creationId xmlns="" xmlns:a16="http://schemas.microsoft.com/office/drawing/2014/main" id="{673313D8-D259-4D89-9CE5-14884FB40DB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38619" y="457200"/>
            <a:ext cx="6766560" cy="91439"/>
          </a:xfrm>
          <a:prstGeom prst="rect">
            <a:avLst/>
          </a:prstGeom>
          <a:solidFill>
            <a:schemeClr val="tx1">
              <a:alpha val="6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5" name="Content Placeholder 4" descr="A picture containing food, cake, shirt&#10;&#10;Description automatically generated">
            <a:extLst>
              <a:ext uri="{FF2B5EF4-FFF2-40B4-BE49-F238E27FC236}">
                <a16:creationId xmlns="" xmlns:a16="http://schemas.microsoft.com/office/drawing/2014/main" id="{FC96B1EA-6BBC-4292-86ED-3E33AF3783BE}"/>
              </a:ext>
            </a:extLst>
          </p:cNvPr>
          <p:cNvPicPr>
            <a:picLocks noGrp="1" noChangeAspect="1"/>
          </p:cNvPicPr>
          <p:nvPr>
            <p:ph idx="1"/>
          </p:nvPr>
        </p:nvPicPr>
        <p:blipFill rotWithShape="1">
          <a:blip r:embed="rId3" cstate="print">
            <a:extLst>
              <a:ext uri="{28A0092B-C50C-407E-A947-70E740481C1C}">
                <a14:useLocalDpi xmlns="" xmlns:a14="http://schemas.microsoft.com/office/drawing/2010/main" val="0"/>
              </a:ext>
              <a:ext uri="{837473B0-CC2E-450A-ABE3-18F120FF3D39}">
                <a1611:picAttrSrcUrl xmlns="" xmlns:a1611="http://schemas.microsoft.com/office/drawing/2016/11/main" r:id="rId4"/>
              </a:ext>
            </a:extLst>
          </a:blip>
          <a:srcRect r="11161"/>
          <a:stretch/>
        </p:blipFill>
        <p:spPr>
          <a:xfrm>
            <a:off x="8140428" y="10"/>
            <a:ext cx="4051572" cy="6857990"/>
          </a:xfrm>
          <a:prstGeom prst="rect">
            <a:avLst/>
          </a:prstGeom>
        </p:spPr>
      </p:pic>
    </p:spTree>
    <p:extLst>
      <p:ext uri="{BB962C8B-B14F-4D97-AF65-F5344CB8AC3E}">
        <p14:creationId xmlns="" xmlns:p14="http://schemas.microsoft.com/office/powerpoint/2010/main" val="3234775187"/>
      </p:ext>
    </p:extLst>
  </p:cSld>
  <p:clrMapOvr>
    <a:overrideClrMapping bg1="dk1" tx1="lt1" bg2="dk2" tx2="lt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F92989FB-1024-49B7-BDF1-B3CE27D4862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0BAE321A-1F45-4AA9-BF07-6C895E870D15}"/>
              </a:ext>
            </a:extLst>
          </p:cNvPr>
          <p:cNvSpPr>
            <a:spLocks noGrp="1"/>
          </p:cNvSpPr>
          <p:nvPr>
            <p:ph type="title"/>
          </p:nvPr>
        </p:nvSpPr>
        <p:spPr>
          <a:xfrm>
            <a:off x="746228" y="1037967"/>
            <a:ext cx="3054091" cy="4709131"/>
          </a:xfrm>
        </p:spPr>
        <p:txBody>
          <a:bodyPr anchor="ctr">
            <a:normAutofit/>
          </a:bodyPr>
          <a:lstStyle/>
          <a:p>
            <a:r>
              <a:rPr lang="en-US" sz="2100" dirty="0">
                <a:solidFill>
                  <a:schemeClr val="bg1">
                    <a:lumMod val="85000"/>
                    <a:lumOff val="15000"/>
                  </a:schemeClr>
                </a:solidFill>
              </a:rPr>
              <a:t/>
            </a:r>
            <a:br>
              <a:rPr lang="en-US" sz="2100" dirty="0">
                <a:solidFill>
                  <a:schemeClr val="bg1">
                    <a:lumMod val="85000"/>
                    <a:lumOff val="15000"/>
                  </a:schemeClr>
                </a:solidFill>
              </a:rPr>
            </a:br>
            <a:r>
              <a:rPr lang="en-US" sz="2800" dirty="0">
                <a:solidFill>
                  <a:schemeClr val="bg1">
                    <a:lumMod val="85000"/>
                    <a:lumOff val="15000"/>
                  </a:schemeClr>
                </a:solidFill>
              </a:rPr>
              <a:t>Addressing workplace performance with an employee going through a Domestic Violence issue</a:t>
            </a:r>
            <a:r>
              <a:rPr lang="en-US" sz="2100" dirty="0">
                <a:solidFill>
                  <a:schemeClr val="bg1">
                    <a:lumMod val="85000"/>
                    <a:lumOff val="15000"/>
                  </a:schemeClr>
                </a:solidFill>
              </a:rPr>
              <a:t/>
            </a:r>
            <a:br>
              <a:rPr lang="en-US" sz="2100" dirty="0">
                <a:solidFill>
                  <a:schemeClr val="bg1">
                    <a:lumMod val="85000"/>
                    <a:lumOff val="15000"/>
                  </a:schemeClr>
                </a:solidFill>
              </a:rPr>
            </a:br>
            <a:endParaRPr lang="en-US" sz="2100" dirty="0">
              <a:solidFill>
                <a:schemeClr val="bg1">
                  <a:lumMod val="85000"/>
                  <a:lumOff val="15000"/>
                </a:schemeClr>
              </a:solidFill>
            </a:endParaRPr>
          </a:p>
        </p:txBody>
      </p:sp>
      <p:sp>
        <p:nvSpPr>
          <p:cNvPr id="12" name="Rectangle 11">
            <a:extLst>
              <a:ext uri="{FF2B5EF4-FFF2-40B4-BE49-F238E27FC236}">
                <a16:creationId xmlns="" xmlns:a16="http://schemas.microsoft.com/office/drawing/2014/main" id="{2987D6F4-EC95-4EF1-A8AD-4B70386CEE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 xmlns:a16="http://schemas.microsoft.com/office/drawing/2014/main" id="{F5F792DF-9D0A-4DB6-9A9E-7312F5A7E87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241830" y="457200"/>
            <a:ext cx="7498080" cy="9144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 xmlns:a16="http://schemas.microsoft.com/office/drawing/2014/main" id="{7BC7EA7B-802E-41F4-8926-C4475287AA3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246851" y="723898"/>
            <a:ext cx="7498616" cy="5676901"/>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 xmlns:a16="http://schemas.microsoft.com/office/drawing/2014/main" id="{CA20081E-991A-4CCB-83D7-CF1E87174570}"/>
              </a:ext>
            </a:extLst>
          </p:cNvPr>
          <p:cNvGraphicFramePr>
            <a:graphicFrameLocks noGrp="1"/>
          </p:cNvGraphicFramePr>
          <p:nvPr>
            <p:ph idx="1"/>
            <p:extLst>
              <p:ext uri="{D42A27DB-BD31-4B8C-83A1-F6EECF244321}">
                <p14:modId xmlns="" xmlns:p14="http://schemas.microsoft.com/office/powerpoint/2010/main" val="685058402"/>
              </p:ext>
            </p:extLst>
          </p:nvPr>
        </p:nvGraphicFramePr>
        <p:xfrm>
          <a:off x="4598438" y="1207783"/>
          <a:ext cx="7012370" cy="4709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827982779"/>
      </p:ext>
    </p:extLst>
  </p:cSld>
  <p:clrMapOvr>
    <a:overrideClrMapping bg1="dk1" tx1="lt1" bg2="dk2" tx2="lt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 xmlns:a16="http://schemas.microsoft.com/office/drawing/2014/main" id="{E6C8E6EB-4C59-429B-97E4-72A058CFC4F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 xmlns:a16="http://schemas.microsoft.com/office/drawing/2014/main" id="{B5B90362-AFCC-46A9-B41C-A257A8C5B31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 xmlns:a16="http://schemas.microsoft.com/office/drawing/2014/main" id="{F71EF7F1-38BA-471D-8CD4-2A9AE8E3552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 xmlns:a16="http://schemas.microsoft.com/office/drawing/2014/main" id="{C0524398-BFB4-4C4A-8317-83B8729F9B2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 xmlns:a16="http://schemas.microsoft.com/office/drawing/2014/main" id="{E08D4B6A-8113-4DFB-B82E-B60CAC8E0A5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26" name="Rectangle 25">
            <a:extLst>
              <a:ext uri="{FF2B5EF4-FFF2-40B4-BE49-F238E27FC236}">
                <a16:creationId xmlns="" xmlns:a16="http://schemas.microsoft.com/office/drawing/2014/main" id="{9822E561-F97C-4CBB-A9A6-A6BF6317BC8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 xmlns:a16="http://schemas.microsoft.com/office/drawing/2014/main" id="{9A05449B-309E-4852-B94F-328678EAF588}"/>
              </a:ext>
            </a:extLst>
          </p:cNvPr>
          <p:cNvSpPr>
            <a:spLocks noGrp="1"/>
          </p:cNvSpPr>
          <p:nvPr>
            <p:ph type="title"/>
          </p:nvPr>
        </p:nvSpPr>
        <p:spPr>
          <a:xfrm>
            <a:off x="638620" y="863695"/>
            <a:ext cx="3511233" cy="3779995"/>
          </a:xfrm>
        </p:spPr>
        <p:txBody>
          <a:bodyPr vert="horz" lIns="91440" tIns="45720" rIns="91440" bIns="45720" rtlCol="0" anchor="ctr">
            <a:normAutofit/>
          </a:bodyPr>
          <a:lstStyle/>
          <a:p>
            <a:r>
              <a:rPr lang="en-US" sz="3600" dirty="0">
                <a:solidFill>
                  <a:schemeClr val="tx1"/>
                </a:solidFill>
              </a:rPr>
              <a:t>QUESTIONS OR COMMENTS? </a:t>
            </a:r>
            <a:br>
              <a:rPr lang="en-US" sz="3600" dirty="0">
                <a:solidFill>
                  <a:schemeClr val="tx1"/>
                </a:solidFill>
              </a:rPr>
            </a:br>
            <a:endParaRPr lang="en-US" sz="3600" dirty="0">
              <a:solidFill>
                <a:schemeClr val="tx1"/>
              </a:solidFill>
            </a:endParaRPr>
          </a:p>
        </p:txBody>
      </p:sp>
      <p:sp>
        <p:nvSpPr>
          <p:cNvPr id="28" name="Rectangle 27">
            <a:extLst>
              <a:ext uri="{FF2B5EF4-FFF2-40B4-BE49-F238E27FC236}">
                <a16:creationId xmlns="" xmlns:a16="http://schemas.microsoft.com/office/drawing/2014/main" id="{B01B0E58-A5C8-4CDA-A2E0-35DF94E5985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5" name="Content Placeholder 4">
            <a:extLst>
              <a:ext uri="{FF2B5EF4-FFF2-40B4-BE49-F238E27FC236}">
                <a16:creationId xmlns="" xmlns:a16="http://schemas.microsoft.com/office/drawing/2014/main" id="{98A5A5C1-09E6-422F-AD6C-2ED7EACA7E8B}"/>
              </a:ext>
            </a:extLst>
          </p:cNvPr>
          <p:cNvPicPr>
            <a:picLocks noGrp="1" noChangeAspect="1"/>
          </p:cNvPicPr>
          <p:nvPr>
            <p:ph idx="1"/>
          </p:nvPr>
        </p:nvPicPr>
        <p:blipFill rotWithShape="1">
          <a:blip r:embed="rId2" cstate="print"/>
          <a:srcRect l="32954" r="2" b="2"/>
          <a:stretch/>
        </p:blipFill>
        <p:spPr>
          <a:xfrm>
            <a:off x="4654295" y="10"/>
            <a:ext cx="7537705" cy="6857990"/>
          </a:xfrm>
          <a:prstGeom prst="rect">
            <a:avLst/>
          </a:prstGeom>
        </p:spPr>
      </p:pic>
    </p:spTree>
    <p:extLst>
      <p:ext uri="{BB962C8B-B14F-4D97-AF65-F5344CB8AC3E}">
        <p14:creationId xmlns="" xmlns:p14="http://schemas.microsoft.com/office/powerpoint/2010/main" val="2213800201"/>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 xmlns:a16="http://schemas.microsoft.com/office/drawing/2014/main" id="{E6C8E6EB-4C59-429B-97E4-72A058CFC4F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48" name="Rectangle 47">
            <a:extLst>
              <a:ext uri="{FF2B5EF4-FFF2-40B4-BE49-F238E27FC236}">
                <a16:creationId xmlns="" xmlns:a16="http://schemas.microsoft.com/office/drawing/2014/main" id="{B5B90362-AFCC-46A9-B41C-A257A8C5B31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50" name="Rectangle 49">
            <a:extLst>
              <a:ext uri="{FF2B5EF4-FFF2-40B4-BE49-F238E27FC236}">
                <a16:creationId xmlns="" xmlns:a16="http://schemas.microsoft.com/office/drawing/2014/main" id="{F71EF7F1-38BA-471D-8CD4-2A9AE8E3552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2" name="Rectangle 51">
            <a:extLst>
              <a:ext uri="{FF2B5EF4-FFF2-40B4-BE49-F238E27FC236}">
                <a16:creationId xmlns="" xmlns:a16="http://schemas.microsoft.com/office/drawing/2014/main" id="{3CED7894-4F62-4A6C-8DB5-DB5BE08E9C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 xmlns:a16="http://schemas.microsoft.com/office/drawing/2014/main" id="{AA58AAA0-F61F-40E8-A0D2-8820C755E9A8}"/>
              </a:ext>
            </a:extLst>
          </p:cNvPr>
          <p:cNvSpPr>
            <a:spLocks noGrp="1"/>
          </p:cNvSpPr>
          <p:nvPr>
            <p:ph type="ctrTitle"/>
          </p:nvPr>
        </p:nvSpPr>
        <p:spPr>
          <a:xfrm>
            <a:off x="-1" y="453644"/>
            <a:ext cx="4654295" cy="1487698"/>
          </a:xfrm>
        </p:spPr>
        <p:txBody>
          <a:bodyPr vert="horz" lIns="91440" tIns="45720" rIns="91440" bIns="45720" rtlCol="0" anchor="b">
            <a:normAutofit fontScale="90000"/>
          </a:bodyPr>
          <a:lstStyle/>
          <a:p>
            <a:pPr algn="ctr"/>
            <a:r>
              <a:rPr lang="en-US" sz="1800" dirty="0"/>
              <a:t/>
            </a:r>
            <a:br>
              <a:rPr lang="en-US" sz="1800" dirty="0"/>
            </a:br>
            <a:r>
              <a:rPr lang="en-US" sz="2200" b="1" dirty="0"/>
              <a:t/>
            </a:r>
            <a:br>
              <a:rPr lang="en-US" sz="2200" b="1" dirty="0"/>
            </a:br>
            <a:r>
              <a:rPr lang="en-US" sz="2200" b="1" dirty="0"/>
              <a:t/>
            </a:r>
            <a:br>
              <a:rPr lang="en-US" sz="2200" b="1" dirty="0"/>
            </a:br>
            <a:r>
              <a:rPr lang="en-US" sz="2200" b="1" dirty="0"/>
              <a:t/>
            </a:r>
            <a:br>
              <a:rPr lang="en-US" sz="2200" b="1" dirty="0"/>
            </a:br>
            <a:r>
              <a:rPr lang="en-US" sz="2200" b="1" dirty="0"/>
              <a:t/>
            </a:r>
            <a:br>
              <a:rPr lang="en-US" sz="2200" b="1" dirty="0"/>
            </a:br>
            <a:r>
              <a:rPr lang="en-US" sz="2200" b="1" dirty="0"/>
              <a:t>WHO IS LEGALLY RECOGNIZED </a:t>
            </a:r>
            <a:br>
              <a:rPr lang="en-US" sz="2200" b="1" dirty="0"/>
            </a:br>
            <a:r>
              <a:rPr lang="en-US" sz="2200" b="1" dirty="0"/>
              <a:t>AS A VICTIM OF Domestic Violence</a:t>
            </a:r>
            <a:br>
              <a:rPr lang="en-US" sz="2200" b="1" dirty="0"/>
            </a:br>
            <a:r>
              <a:rPr lang="en-US" sz="2200" b="1" dirty="0"/>
              <a:t>N.J. Stat. § 2C:25-19(</a:t>
            </a:r>
            <a:r>
              <a:rPr lang="en-US" sz="2200" b="1" cap="none" dirty="0"/>
              <a:t>a</a:t>
            </a:r>
            <a:r>
              <a:rPr lang="en-US" sz="2200" b="1" dirty="0"/>
              <a:t>) </a:t>
            </a:r>
            <a:r>
              <a:rPr lang="en-US" sz="700" dirty="0"/>
              <a:t/>
            </a:r>
            <a:br>
              <a:rPr lang="en-US" sz="700" dirty="0"/>
            </a:br>
            <a:endParaRPr lang="en-US" sz="700" dirty="0"/>
          </a:p>
        </p:txBody>
      </p:sp>
      <p:sp>
        <p:nvSpPr>
          <p:cNvPr id="54" name="Rectangle 53">
            <a:extLst>
              <a:ext uri="{FF2B5EF4-FFF2-40B4-BE49-F238E27FC236}">
                <a16:creationId xmlns="" xmlns:a16="http://schemas.microsoft.com/office/drawing/2014/main" id="{E536F3B4-50F6-4C52-8F76-4EB1214719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Rectangle 3">
            <a:extLst>
              <a:ext uri="{FF2B5EF4-FFF2-40B4-BE49-F238E27FC236}">
                <a16:creationId xmlns="" xmlns:a16="http://schemas.microsoft.com/office/drawing/2014/main" id="{6997F08F-E21F-47F5-BE67-43676B3C0C57}"/>
              </a:ext>
            </a:extLst>
          </p:cNvPr>
          <p:cNvSpPr/>
          <p:nvPr/>
        </p:nvSpPr>
        <p:spPr>
          <a:xfrm>
            <a:off x="0" y="1733804"/>
            <a:ext cx="4495800" cy="4666996"/>
          </a:xfrm>
          <a:prstGeom prst="rect">
            <a:avLst/>
          </a:prstGeom>
        </p:spPr>
        <p:txBody>
          <a:bodyPr vert="horz" lIns="91440" tIns="45720" rIns="91440" bIns="45720" rtlCol="0" anchor="ctr">
            <a:normAutofit/>
          </a:bodyPr>
          <a:lstStyle/>
          <a:p>
            <a:pPr algn="just">
              <a:lnSpc>
                <a:spcPct val="90000"/>
              </a:lnSpc>
              <a:spcBef>
                <a:spcPct val="20000"/>
              </a:spcBef>
              <a:spcAft>
                <a:spcPts val="600"/>
              </a:spcAft>
              <a:buClr>
                <a:schemeClr val="accent1"/>
              </a:buClr>
              <a:buSzPct val="92000"/>
            </a:pPr>
            <a:r>
              <a:rPr lang="en-US" dirty="0">
                <a:solidFill>
                  <a:schemeClr val="tx1">
                    <a:lumMod val="75000"/>
                    <a:lumOff val="25000"/>
                  </a:schemeClr>
                </a:solidFill>
              </a:rPr>
              <a:t>1.	Includes any person who is </a:t>
            </a:r>
            <a:r>
              <a:rPr lang="en-US" b="1" dirty="0">
                <a:solidFill>
                  <a:schemeClr val="tx1">
                    <a:lumMod val="75000"/>
                    <a:lumOff val="25000"/>
                  </a:schemeClr>
                </a:solidFill>
              </a:rPr>
              <a:t>18 years of age</a:t>
            </a:r>
            <a:r>
              <a:rPr lang="en-US" dirty="0">
                <a:solidFill>
                  <a:schemeClr val="tx1">
                    <a:lumMod val="75000"/>
                    <a:lumOff val="25000"/>
                  </a:schemeClr>
                </a:solidFill>
              </a:rPr>
              <a:t> or older or  </a:t>
            </a:r>
            <a:r>
              <a:rPr lang="en-US" b="1" dirty="0">
                <a:solidFill>
                  <a:schemeClr val="tx1">
                    <a:lumMod val="75000"/>
                    <a:lumOff val="25000"/>
                  </a:schemeClr>
                </a:solidFill>
              </a:rPr>
              <a:t>who is an emancipated minor </a:t>
            </a:r>
            <a:r>
              <a:rPr lang="en-US" dirty="0">
                <a:solidFill>
                  <a:schemeClr val="tx1">
                    <a:lumMod val="75000"/>
                    <a:lumOff val="25000"/>
                  </a:schemeClr>
                </a:solidFill>
              </a:rPr>
              <a:t>who has been subjected to domestic violence by 	a: </a:t>
            </a:r>
          </a:p>
          <a:p>
            <a:pPr marL="342900" indent="-342900" algn="just">
              <a:lnSpc>
                <a:spcPct val="90000"/>
              </a:lnSpc>
              <a:spcBef>
                <a:spcPct val="20000"/>
              </a:spcBef>
              <a:spcAft>
                <a:spcPts val="600"/>
              </a:spcAft>
              <a:buSzPct val="92000"/>
              <a:buAutoNum type="alphaLcPeriod"/>
            </a:pPr>
            <a:r>
              <a:rPr lang="en-US" dirty="0">
                <a:solidFill>
                  <a:schemeClr val="tx1">
                    <a:lumMod val="75000"/>
                    <a:lumOff val="25000"/>
                  </a:schemeClr>
                </a:solidFill>
              </a:rPr>
              <a:t>spouse </a:t>
            </a:r>
          </a:p>
          <a:p>
            <a:pPr marL="342900" indent="-342900" algn="just">
              <a:lnSpc>
                <a:spcPct val="90000"/>
              </a:lnSpc>
              <a:spcBef>
                <a:spcPct val="20000"/>
              </a:spcBef>
              <a:spcAft>
                <a:spcPts val="600"/>
              </a:spcAft>
              <a:buSzPct val="92000"/>
              <a:buAutoNum type="alphaLcPeriod"/>
            </a:pPr>
            <a:r>
              <a:rPr lang="en-US" dirty="0">
                <a:solidFill>
                  <a:schemeClr val="tx1">
                    <a:lumMod val="75000"/>
                    <a:lumOff val="25000"/>
                  </a:schemeClr>
                </a:solidFill>
              </a:rPr>
              <a:t>former spouse</a:t>
            </a:r>
          </a:p>
          <a:p>
            <a:pPr marL="342900" indent="-342900" algn="just">
              <a:lnSpc>
                <a:spcPct val="90000"/>
              </a:lnSpc>
              <a:spcBef>
                <a:spcPct val="20000"/>
              </a:spcBef>
              <a:spcAft>
                <a:spcPts val="600"/>
              </a:spcAft>
              <a:buSzPct val="92000"/>
              <a:buAutoNum type="alphaLcPeriod"/>
            </a:pPr>
            <a:r>
              <a:rPr lang="en-US" dirty="0">
                <a:solidFill>
                  <a:schemeClr val="tx1">
                    <a:lumMod val="75000"/>
                    <a:lumOff val="25000"/>
                  </a:schemeClr>
                </a:solidFill>
              </a:rPr>
              <a:t>any other person who is a present or </a:t>
            </a:r>
            <a:r>
              <a:rPr lang="en-US" dirty="0"/>
              <a:t>former household member, or </a:t>
            </a:r>
          </a:p>
          <a:p>
            <a:pPr marL="342900" indent="-342900" algn="just">
              <a:lnSpc>
                <a:spcPct val="90000"/>
              </a:lnSpc>
              <a:spcBef>
                <a:spcPct val="20000"/>
              </a:spcBef>
              <a:spcAft>
                <a:spcPts val="600"/>
              </a:spcAft>
              <a:buSzPct val="92000"/>
              <a:buAutoNum type="alphaLcPeriod"/>
            </a:pPr>
            <a:r>
              <a:rPr lang="en-US" dirty="0"/>
              <a:t>any person with whom the victim has had a dating relationship, or </a:t>
            </a:r>
          </a:p>
          <a:p>
            <a:pPr marL="342900" indent="-342900" algn="just">
              <a:lnSpc>
                <a:spcPct val="90000"/>
              </a:lnSpc>
              <a:spcBef>
                <a:spcPct val="20000"/>
              </a:spcBef>
              <a:spcAft>
                <a:spcPts val="600"/>
              </a:spcAft>
              <a:buSzPct val="92000"/>
              <a:buAutoNum type="alphaLcPeriod"/>
            </a:pPr>
            <a:r>
              <a:rPr lang="en-US" dirty="0"/>
              <a:t>any person whom the victim anticipates having a child in common because the victim or 	abuser is pregnant </a:t>
            </a:r>
          </a:p>
          <a:p>
            <a:pPr algn="ctr">
              <a:lnSpc>
                <a:spcPct val="90000"/>
              </a:lnSpc>
              <a:spcBef>
                <a:spcPct val="20000"/>
              </a:spcBef>
              <a:spcAft>
                <a:spcPts val="600"/>
              </a:spcAft>
              <a:buClr>
                <a:schemeClr val="accent1"/>
              </a:buClr>
              <a:buSzPct val="92000"/>
            </a:pPr>
            <a:r>
              <a:rPr lang="en-US" dirty="0">
                <a:solidFill>
                  <a:schemeClr val="tx1">
                    <a:lumMod val="75000"/>
                    <a:lumOff val="25000"/>
                  </a:schemeClr>
                </a:solidFill>
              </a:rPr>
              <a:t>OR</a:t>
            </a:r>
          </a:p>
        </p:txBody>
      </p:sp>
      <p:pic>
        <p:nvPicPr>
          <p:cNvPr id="30" name="Picture 5">
            <a:extLst>
              <a:ext uri="{FF2B5EF4-FFF2-40B4-BE49-F238E27FC236}">
                <a16:creationId xmlns="" xmlns:a16="http://schemas.microsoft.com/office/drawing/2014/main" id="{62CCDCA2-FD58-4AF8-8E61-20568CC5A6EA}"/>
              </a:ext>
            </a:extLst>
          </p:cNvPr>
          <p:cNvPicPr>
            <a:picLocks noChangeAspect="1"/>
          </p:cNvPicPr>
          <p:nvPr/>
        </p:nvPicPr>
        <p:blipFill rotWithShape="1">
          <a:blip r:embed="rId3" cstate="print">
            <a:extLst>
              <a:ext uri="{28A0092B-C50C-407E-A947-70E740481C1C}">
                <a14:useLocalDpi xmlns="" xmlns:a14="http://schemas.microsoft.com/office/drawing/2010/main" val="0"/>
              </a:ext>
              <a:ext uri="{837473B0-CC2E-450A-ABE3-18F120FF3D39}">
                <a1611:picAttrSrcUrl xmlns="" xmlns:a1611="http://schemas.microsoft.com/office/drawing/2016/11/main" r:id="rId4"/>
              </a:ext>
            </a:extLst>
          </a:blip>
          <a:srcRect l="13317" r="13316" b="-1"/>
          <a:stretch/>
        </p:blipFill>
        <p:spPr>
          <a:xfrm>
            <a:off x="4654295" y="10"/>
            <a:ext cx="7537705" cy="6857990"/>
          </a:xfrm>
          <a:prstGeom prst="rect">
            <a:avLst/>
          </a:prstGeom>
        </p:spPr>
      </p:pic>
    </p:spTree>
    <p:extLst>
      <p:ext uri="{BB962C8B-B14F-4D97-AF65-F5344CB8AC3E}">
        <p14:creationId xmlns="" xmlns:p14="http://schemas.microsoft.com/office/powerpoint/2010/main" val="3227425271"/>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DBFA69E-D5DF-40E4-85A8-C88D2A253547}"/>
              </a:ext>
            </a:extLst>
          </p:cNvPr>
          <p:cNvSpPr>
            <a:spLocks noGrp="1"/>
          </p:cNvSpPr>
          <p:nvPr>
            <p:ph type="title"/>
          </p:nvPr>
        </p:nvSpPr>
        <p:spPr>
          <a:xfrm>
            <a:off x="705184" y="659953"/>
            <a:ext cx="11029616" cy="1188720"/>
          </a:xfrm>
        </p:spPr>
        <p:txBody>
          <a:bodyPr>
            <a:noAutofit/>
          </a:bodyPr>
          <a:lstStyle/>
          <a:p>
            <a:pPr algn="ctr"/>
            <a:r>
              <a:rPr lang="en-US" sz="3200" dirty="0"/>
              <a:t/>
            </a:r>
            <a:br>
              <a:rPr lang="en-US" sz="3200" dirty="0"/>
            </a:br>
            <a:r>
              <a:rPr lang="en-US" sz="3200" b="1" dirty="0"/>
              <a:t>WHO IS LEGALLY RECOGNIZED AS A VICTIM OF </a:t>
            </a:r>
            <a:br>
              <a:rPr lang="en-US" sz="3200" b="1" dirty="0"/>
            </a:br>
            <a:r>
              <a:rPr lang="en-US" sz="3200" b="1" dirty="0"/>
              <a:t>Domestic Violence Under N.J.S.A. 2C:25-19(</a:t>
            </a:r>
            <a:r>
              <a:rPr lang="en-US" sz="3200" b="1" cap="none" dirty="0"/>
              <a:t>a</a:t>
            </a:r>
            <a:r>
              <a:rPr lang="en-US" sz="3200" b="1" dirty="0"/>
              <a:t>) </a:t>
            </a:r>
          </a:p>
        </p:txBody>
      </p:sp>
      <p:sp>
        <p:nvSpPr>
          <p:cNvPr id="3" name="Content Placeholder 2">
            <a:extLst>
              <a:ext uri="{FF2B5EF4-FFF2-40B4-BE49-F238E27FC236}">
                <a16:creationId xmlns="" xmlns:a16="http://schemas.microsoft.com/office/drawing/2014/main" id="{E97C47D5-95D5-4F8C-9E03-EC1F0344EABD}"/>
              </a:ext>
            </a:extLst>
          </p:cNvPr>
          <p:cNvSpPr>
            <a:spLocks noGrp="1"/>
          </p:cNvSpPr>
          <p:nvPr>
            <p:ph idx="1"/>
          </p:nvPr>
        </p:nvSpPr>
        <p:spPr>
          <a:xfrm>
            <a:off x="581193" y="2340864"/>
            <a:ext cx="7300678" cy="3634486"/>
          </a:xfrm>
        </p:spPr>
        <p:txBody>
          <a:bodyPr>
            <a:normAutofit fontScale="92500" lnSpcReduction="20000"/>
          </a:bodyPr>
          <a:lstStyle/>
          <a:p>
            <a:pPr marL="0" indent="0" algn="just">
              <a:buNone/>
            </a:pPr>
            <a:r>
              <a:rPr lang="en-US" sz="2000" dirty="0"/>
              <a:t>Or</a:t>
            </a:r>
          </a:p>
          <a:p>
            <a:pPr marL="0" indent="0" algn="just">
              <a:buNone/>
            </a:pPr>
            <a:r>
              <a:rPr lang="en-US" sz="2000" dirty="0"/>
              <a:t>2.	Anyone who, regardless of age, has been subjected to domestic violence by a person: </a:t>
            </a:r>
          </a:p>
          <a:p>
            <a:pPr marL="0" indent="0" algn="just">
              <a:buNone/>
            </a:pPr>
            <a:r>
              <a:rPr lang="en-US" sz="2000" dirty="0"/>
              <a:t>	a. with whom the victim has a child in common, or </a:t>
            </a:r>
          </a:p>
          <a:p>
            <a:pPr marL="0" indent="0" algn="just">
              <a:buNone/>
            </a:pPr>
            <a:r>
              <a:rPr lang="en-US" sz="2000" dirty="0"/>
              <a:t>	b. with whom the victim anticipates having a child in 		common, because the victim or abuser is pregnant. </a:t>
            </a:r>
          </a:p>
          <a:p>
            <a:pPr marL="0" indent="0" algn="just">
              <a:buNone/>
            </a:pPr>
            <a:r>
              <a:rPr lang="en-US" sz="2000" dirty="0"/>
              <a:t>Or </a:t>
            </a:r>
          </a:p>
          <a:p>
            <a:pPr marL="0" indent="0" algn="just">
              <a:buNone/>
            </a:pPr>
            <a:r>
              <a:rPr lang="en-US" sz="2000" dirty="0"/>
              <a:t>3.	Anyone who, regardless of age, has been subjected to domestic violence by a person with whom the victim has had a dating relationship.</a:t>
            </a:r>
          </a:p>
        </p:txBody>
      </p:sp>
      <p:pic>
        <p:nvPicPr>
          <p:cNvPr id="5" name="Picture 4">
            <a:extLst>
              <a:ext uri="{FF2B5EF4-FFF2-40B4-BE49-F238E27FC236}">
                <a16:creationId xmlns="" xmlns:a16="http://schemas.microsoft.com/office/drawing/2014/main" id="{58E90AFA-5768-440A-B7D1-DDCAF1588C16}"/>
              </a:ext>
            </a:extLst>
          </p:cNvPr>
          <p:cNvPicPr>
            <a:picLocks noChangeAspect="1"/>
          </p:cNvPicPr>
          <p:nvPr/>
        </p:nvPicPr>
        <p:blipFill rotWithShape="1">
          <a:blip r:embed="rId3" cstate="print">
            <a:extLst>
              <a:ext uri="{28A0092B-C50C-407E-A947-70E740481C1C}">
                <a14:useLocalDpi xmlns="" xmlns:a14="http://schemas.microsoft.com/office/drawing/2010/main" val="0"/>
              </a:ext>
              <a:ext uri="{837473B0-CC2E-450A-ABE3-18F120FF3D39}">
                <a1611:picAttrSrcUrl xmlns="" xmlns:a1611="http://schemas.microsoft.com/office/drawing/2016/11/main" r:id="rId4"/>
              </a:ext>
            </a:extLst>
          </a:blip>
          <a:srcRect l="21545" r="2202" b="2"/>
          <a:stretch/>
        </p:blipFill>
        <p:spPr>
          <a:xfrm>
            <a:off x="8051799" y="2340864"/>
            <a:ext cx="3683001" cy="3634486"/>
          </a:xfrm>
          <a:prstGeom prst="rect">
            <a:avLst/>
          </a:prstGeom>
        </p:spPr>
      </p:pic>
    </p:spTree>
    <p:extLst>
      <p:ext uri="{BB962C8B-B14F-4D97-AF65-F5344CB8AC3E}">
        <p14:creationId xmlns="" xmlns:p14="http://schemas.microsoft.com/office/powerpoint/2010/main" val="3563142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 xmlns:a16="http://schemas.microsoft.com/office/drawing/2014/main" id="{504BED40-EAF7-4E55-AFF7-2CD840EBD3A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325EAF44-AA2C-43F8-AF60-760AB9F33C2F}"/>
              </a:ext>
            </a:extLst>
          </p:cNvPr>
          <p:cNvSpPr>
            <a:spLocks noGrp="1"/>
          </p:cNvSpPr>
          <p:nvPr>
            <p:ph type="title"/>
          </p:nvPr>
        </p:nvSpPr>
        <p:spPr>
          <a:xfrm>
            <a:off x="581193" y="702156"/>
            <a:ext cx="6540462" cy="1013800"/>
          </a:xfrm>
        </p:spPr>
        <p:txBody>
          <a:bodyPr>
            <a:normAutofit/>
          </a:bodyPr>
          <a:lstStyle/>
          <a:p>
            <a:r>
              <a:rPr lang="en-US" sz="1500" dirty="0">
                <a:solidFill>
                  <a:schemeClr val="tx2"/>
                </a:solidFill>
              </a:rPr>
              <a:t>The following criminal offenses constitute domestic violence if committed by an adult or an emancipated minor upon a person protected by the domestic violence laws</a:t>
            </a:r>
          </a:p>
        </p:txBody>
      </p:sp>
      <p:sp>
        <p:nvSpPr>
          <p:cNvPr id="18" name="Rectangle 17">
            <a:extLst>
              <a:ext uri="{FF2B5EF4-FFF2-40B4-BE49-F238E27FC236}">
                <a16:creationId xmlns="" xmlns:a16="http://schemas.microsoft.com/office/drawing/2014/main" id="{F367CCF1-BB1E-41CF-8499-94A870C33E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 xmlns:a16="http://schemas.microsoft.com/office/drawing/2014/main" id="{0428E92A-99F2-4A5A-B248-8769C404B131}"/>
              </a:ext>
            </a:extLst>
          </p:cNvPr>
          <p:cNvSpPr>
            <a:spLocks noGrp="1"/>
          </p:cNvSpPr>
          <p:nvPr>
            <p:ph idx="1"/>
          </p:nvPr>
        </p:nvSpPr>
        <p:spPr>
          <a:xfrm>
            <a:off x="581194" y="1896532"/>
            <a:ext cx="6309003" cy="4713817"/>
          </a:xfrm>
        </p:spPr>
        <p:txBody>
          <a:bodyPr>
            <a:normAutofit lnSpcReduction="10000"/>
          </a:bodyPr>
          <a:lstStyle/>
          <a:p>
            <a:pPr marL="0" indent="0">
              <a:lnSpc>
                <a:spcPct val="100000"/>
              </a:lnSpc>
              <a:buNone/>
            </a:pPr>
            <a:endParaRPr lang="en-US" sz="900" dirty="0">
              <a:solidFill>
                <a:schemeClr val="tx2"/>
              </a:solidFill>
            </a:endParaRPr>
          </a:p>
          <a:p>
            <a:pPr marL="0" indent="0">
              <a:lnSpc>
                <a:spcPct val="100000"/>
              </a:lnSpc>
              <a:buNone/>
            </a:pPr>
            <a:r>
              <a:rPr lang="en-US" sz="1400" dirty="0">
                <a:solidFill>
                  <a:schemeClr val="tx2"/>
                </a:solidFill>
              </a:rPr>
              <a:t>Homicide 							N.J.S.A. 2C:11-1 </a:t>
            </a:r>
          </a:p>
          <a:p>
            <a:pPr marL="0" indent="0">
              <a:lnSpc>
                <a:spcPct val="100000"/>
              </a:lnSpc>
              <a:buNone/>
            </a:pPr>
            <a:r>
              <a:rPr lang="en-US" sz="1400" dirty="0">
                <a:solidFill>
                  <a:schemeClr val="tx2"/>
                </a:solidFill>
              </a:rPr>
              <a:t>Assault 							N.J.S.A. 2C:12-1 </a:t>
            </a:r>
          </a:p>
          <a:p>
            <a:pPr marL="0" indent="0">
              <a:lnSpc>
                <a:spcPct val="100000"/>
              </a:lnSpc>
              <a:buNone/>
            </a:pPr>
            <a:r>
              <a:rPr lang="en-US" sz="1400" dirty="0">
                <a:solidFill>
                  <a:schemeClr val="tx2"/>
                </a:solidFill>
              </a:rPr>
              <a:t>Terroristic Threats 					N.J.S.A. 2C:12-3 </a:t>
            </a:r>
          </a:p>
          <a:p>
            <a:pPr marL="0" indent="0">
              <a:lnSpc>
                <a:spcPct val="100000"/>
              </a:lnSpc>
              <a:buNone/>
            </a:pPr>
            <a:r>
              <a:rPr lang="en-US" sz="1400" dirty="0">
                <a:solidFill>
                  <a:schemeClr val="tx2"/>
                </a:solidFill>
              </a:rPr>
              <a:t>Kidnapping 						N.J.S.A. 2C:13-1</a:t>
            </a:r>
          </a:p>
          <a:p>
            <a:pPr marL="0" indent="0">
              <a:lnSpc>
                <a:spcPct val="100000"/>
              </a:lnSpc>
              <a:buNone/>
            </a:pPr>
            <a:r>
              <a:rPr lang="en-US" sz="1400" dirty="0">
                <a:solidFill>
                  <a:schemeClr val="tx2"/>
                </a:solidFill>
              </a:rPr>
              <a:t>Criminal Restraint 					N.J.S.A. 2C:13-2</a:t>
            </a:r>
          </a:p>
          <a:p>
            <a:pPr marL="0" indent="0">
              <a:lnSpc>
                <a:spcPct val="100000"/>
              </a:lnSpc>
              <a:buNone/>
            </a:pPr>
            <a:r>
              <a:rPr lang="en-US" sz="1400" dirty="0">
                <a:solidFill>
                  <a:schemeClr val="tx2"/>
                </a:solidFill>
              </a:rPr>
              <a:t>False Imprisonment		 			N.J.S.A. 2C:13-3 </a:t>
            </a:r>
          </a:p>
          <a:p>
            <a:pPr marL="0" indent="0">
              <a:lnSpc>
                <a:spcPct val="100000"/>
              </a:lnSpc>
              <a:buNone/>
            </a:pPr>
            <a:r>
              <a:rPr lang="en-US" sz="1400" dirty="0">
                <a:solidFill>
                  <a:schemeClr val="tx2"/>
                </a:solidFill>
              </a:rPr>
              <a:t>Sexual Assault 						N.J.S.A. 2C:14-2 </a:t>
            </a:r>
          </a:p>
          <a:p>
            <a:pPr marL="0" indent="0">
              <a:lnSpc>
                <a:spcPct val="100000"/>
              </a:lnSpc>
              <a:buNone/>
            </a:pPr>
            <a:r>
              <a:rPr lang="en-US" sz="1400" dirty="0">
                <a:solidFill>
                  <a:schemeClr val="tx2"/>
                </a:solidFill>
              </a:rPr>
              <a:t>Sexual Contact 						N.J.S.A. 2C:14-3 </a:t>
            </a:r>
          </a:p>
          <a:p>
            <a:pPr marL="0" indent="0">
              <a:lnSpc>
                <a:spcPct val="100000"/>
              </a:lnSpc>
              <a:buNone/>
            </a:pPr>
            <a:r>
              <a:rPr lang="en-US" sz="1400" dirty="0">
                <a:solidFill>
                  <a:schemeClr val="tx2"/>
                </a:solidFill>
              </a:rPr>
              <a:t>Lewdness 							N.J.S.A. 2C:14-4 </a:t>
            </a:r>
          </a:p>
          <a:p>
            <a:pPr marL="0" indent="0">
              <a:lnSpc>
                <a:spcPct val="100000"/>
              </a:lnSpc>
              <a:buNone/>
            </a:pPr>
            <a:r>
              <a:rPr lang="en-US" sz="1400" dirty="0">
                <a:solidFill>
                  <a:schemeClr val="tx2"/>
                </a:solidFill>
              </a:rPr>
              <a:t>Criminal Mischief 					N.J.S.A. 2C:17-3 </a:t>
            </a:r>
          </a:p>
          <a:p>
            <a:pPr marL="0" indent="0">
              <a:lnSpc>
                <a:spcPct val="100000"/>
              </a:lnSpc>
              <a:buNone/>
            </a:pPr>
            <a:r>
              <a:rPr lang="en-US" sz="1400" dirty="0">
                <a:solidFill>
                  <a:schemeClr val="tx2"/>
                </a:solidFill>
              </a:rPr>
              <a:t>Burglary 							N.J.S.A. 2C:18-2 </a:t>
            </a:r>
          </a:p>
          <a:p>
            <a:pPr marL="0" indent="0">
              <a:lnSpc>
                <a:spcPct val="100000"/>
              </a:lnSpc>
              <a:buNone/>
            </a:pPr>
            <a:r>
              <a:rPr lang="en-US" sz="1400" dirty="0">
                <a:solidFill>
                  <a:schemeClr val="tx2"/>
                </a:solidFill>
              </a:rPr>
              <a:t>Criminal Trespass 					N.J.S.A. 2C:18-3 </a:t>
            </a:r>
          </a:p>
          <a:p>
            <a:pPr marL="0" indent="0">
              <a:lnSpc>
                <a:spcPct val="100000"/>
              </a:lnSpc>
              <a:buNone/>
            </a:pPr>
            <a:r>
              <a:rPr lang="en-US" sz="1400" dirty="0">
                <a:solidFill>
                  <a:schemeClr val="tx2"/>
                </a:solidFill>
              </a:rPr>
              <a:t>Harassment 						N.J.S.A. 2C:33-4 </a:t>
            </a:r>
          </a:p>
          <a:p>
            <a:pPr marL="0" indent="0">
              <a:lnSpc>
                <a:spcPct val="100000"/>
              </a:lnSpc>
              <a:buNone/>
            </a:pPr>
            <a:r>
              <a:rPr lang="en-US" sz="1400" dirty="0">
                <a:solidFill>
                  <a:schemeClr val="tx2"/>
                </a:solidFill>
              </a:rPr>
              <a:t>Stalking 							N.J.S.A. 2C:12-10</a:t>
            </a:r>
          </a:p>
        </p:txBody>
      </p:sp>
      <p:pic>
        <p:nvPicPr>
          <p:cNvPr id="5" name="Picture 4">
            <a:extLst>
              <a:ext uri="{FF2B5EF4-FFF2-40B4-BE49-F238E27FC236}">
                <a16:creationId xmlns="" xmlns:a16="http://schemas.microsoft.com/office/drawing/2014/main" id="{6168D112-4C98-427D-A806-5E13391C61D5}"/>
              </a:ext>
            </a:extLst>
          </p:cNvPr>
          <p:cNvPicPr>
            <a:picLocks noChangeAspect="1"/>
          </p:cNvPicPr>
          <p:nvPr/>
        </p:nvPicPr>
        <p:blipFill rotWithShape="1">
          <a:blip r:embed="rId3" cstate="print">
            <a:extLst>
              <a:ext uri="{28A0092B-C50C-407E-A947-70E740481C1C}">
                <a14:useLocalDpi xmlns="" xmlns:a14="http://schemas.microsoft.com/office/drawing/2010/main" val="0"/>
              </a:ext>
              <a:ext uri="{837473B0-CC2E-450A-ABE3-18F120FF3D39}">
                <a1611:picAttrSrcUrl xmlns="" xmlns:a1611="http://schemas.microsoft.com/office/drawing/2016/11/main" r:id="rId4"/>
              </a:ext>
            </a:extLst>
          </a:blip>
          <a:srcRect t="940" r="2" b="15369"/>
          <a:stretch/>
        </p:blipFill>
        <p:spPr>
          <a:xfrm>
            <a:off x="7521283" y="10"/>
            <a:ext cx="4670717" cy="6857990"/>
          </a:xfrm>
          <a:prstGeom prst="rect">
            <a:avLst/>
          </a:prstGeom>
        </p:spPr>
      </p:pic>
    </p:spTree>
    <p:extLst>
      <p:ext uri="{BB962C8B-B14F-4D97-AF65-F5344CB8AC3E}">
        <p14:creationId xmlns="" xmlns:p14="http://schemas.microsoft.com/office/powerpoint/2010/main" val="1518501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 xmlns:a16="http://schemas.microsoft.com/office/drawing/2014/main" id="{F875149D-F692-45DA-8324-D5E0193D5FC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 xmlns:a16="http://schemas.microsoft.com/office/drawing/2014/main" id="{C0B19935-C760-4698-9DD1-973C8A428D2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 xmlns:a16="http://schemas.microsoft.com/office/drawing/2014/main" id="{08990612-E008-4F02-AEBB-B140BE75355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 xmlns:a16="http://schemas.microsoft.com/office/drawing/2014/main" id="{A310A41F-3A14-4150-B6CF-0A577DDDEAD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 xmlns:a16="http://schemas.microsoft.com/office/drawing/2014/main" id="{7B89EEFD-93BC-4ACF-962C-E6279E72B00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1436" y="723899"/>
            <a:ext cx="3703320" cy="5666666"/>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 xmlns:a16="http://schemas.microsoft.com/office/drawing/2014/main" id="{668D8DDF-FF96-43C5-92FA-6BADF1B15BF4}"/>
              </a:ext>
            </a:extLst>
          </p:cNvPr>
          <p:cNvSpPr>
            <a:spLocks noGrp="1"/>
          </p:cNvSpPr>
          <p:nvPr>
            <p:ph type="title"/>
          </p:nvPr>
        </p:nvSpPr>
        <p:spPr>
          <a:xfrm>
            <a:off x="803189" y="1209184"/>
            <a:ext cx="3089189" cy="4734416"/>
          </a:xfrm>
        </p:spPr>
        <p:txBody>
          <a:bodyPr anchor="ctr">
            <a:normAutofit/>
          </a:bodyPr>
          <a:lstStyle/>
          <a:p>
            <a:r>
              <a:rPr lang="en-US" dirty="0">
                <a:solidFill>
                  <a:srgbClr val="FFFFFF"/>
                </a:solidFill>
              </a:rPr>
              <a:t>NATIONAL COALITION AGAINST DOMESTIC VIOLENCE</a:t>
            </a:r>
          </a:p>
        </p:txBody>
      </p:sp>
      <p:sp>
        <p:nvSpPr>
          <p:cNvPr id="3" name="Content Placeholder 2">
            <a:extLst>
              <a:ext uri="{FF2B5EF4-FFF2-40B4-BE49-F238E27FC236}">
                <a16:creationId xmlns="" xmlns:a16="http://schemas.microsoft.com/office/drawing/2014/main" id="{EE000661-1EC5-4C76-8B11-D67EBE6BCF66}"/>
              </a:ext>
            </a:extLst>
          </p:cNvPr>
          <p:cNvSpPr>
            <a:spLocks noGrp="1"/>
          </p:cNvSpPr>
          <p:nvPr>
            <p:ph idx="1"/>
          </p:nvPr>
        </p:nvSpPr>
        <p:spPr>
          <a:xfrm>
            <a:off x="4561870" y="723900"/>
            <a:ext cx="7183597" cy="3152362"/>
          </a:xfrm>
        </p:spPr>
        <p:txBody>
          <a:bodyPr>
            <a:normAutofit/>
          </a:bodyPr>
          <a:lstStyle/>
          <a:p>
            <a:pPr marL="0" indent="0">
              <a:buNone/>
            </a:pPr>
            <a:r>
              <a:rPr lang="en-US" sz="2000" b="1" dirty="0"/>
              <a:t>Domestic violence is the willful intimidation, physical assault, battery, sexual assault, and/or other abusive behavior as part of a systematic pattern of power and control perpetrated by one intimate partner against another. It includes physical violence, sexual violence, threats, and emotional abuse</a:t>
            </a:r>
          </a:p>
        </p:txBody>
      </p:sp>
      <p:pic>
        <p:nvPicPr>
          <p:cNvPr id="5" name="Picture 4">
            <a:extLst>
              <a:ext uri="{FF2B5EF4-FFF2-40B4-BE49-F238E27FC236}">
                <a16:creationId xmlns="" xmlns:a16="http://schemas.microsoft.com/office/drawing/2014/main" id="{7B1BB768-F270-4C81-9232-C425B973D8A3}"/>
              </a:ext>
            </a:extLst>
          </p:cNvPr>
          <p:cNvPicPr>
            <a:picLocks noChangeAspect="1"/>
          </p:cNvPicPr>
          <p:nvPr/>
        </p:nvPicPr>
        <p:blipFill>
          <a:blip r:embed="rId3" cstate="print">
            <a:extLst>
              <a:ext uri="{28A0092B-C50C-407E-A947-70E740481C1C}">
                <a14:useLocalDpi xmlns="" xmlns:a14="http://schemas.microsoft.com/office/drawing/2010/main" val="0"/>
              </a:ext>
              <a:ext uri="{837473B0-CC2E-450A-ABE3-18F120FF3D39}">
                <a1611:picAttrSrcUrl xmlns="" xmlns:a1611="http://schemas.microsoft.com/office/drawing/2016/11/main" r:id="rId4"/>
              </a:ext>
            </a:extLst>
          </a:blip>
          <a:stretch/>
        </p:blipFill>
        <p:spPr>
          <a:xfrm>
            <a:off x="5841208" y="4149588"/>
            <a:ext cx="4624921" cy="2196838"/>
          </a:xfrm>
          <a:prstGeom prst="rect">
            <a:avLst/>
          </a:prstGeom>
        </p:spPr>
      </p:pic>
    </p:spTree>
    <p:extLst>
      <p:ext uri="{BB962C8B-B14F-4D97-AF65-F5344CB8AC3E}">
        <p14:creationId xmlns="" xmlns:p14="http://schemas.microsoft.com/office/powerpoint/2010/main" val="2039535454"/>
      </p:ext>
    </p:extLst>
  </p:cSld>
  <p:clrMapOvr>
    <a:masterClrMapping/>
  </p:clrMapOvr>
</p:sld>
</file>

<file path=ppt/theme/theme1.xml><?xml version="1.0" encoding="utf-8"?>
<a:theme xmlns:a="http://schemas.openxmlformats.org/drawingml/2006/main" name="DividendVTI">
  <a:themeElements>
    <a:clrScheme name="Office">
      <a:dk1>
        <a:srgbClr val="000000"/>
      </a:dk1>
      <a:lt1>
        <a:srgbClr val="FFFFFF"/>
      </a:lt1>
      <a:dk2>
        <a:srgbClr val="2E3948"/>
      </a:dk2>
      <a:lt2>
        <a:srgbClr val="E7E6E6"/>
      </a:lt2>
      <a:accent1>
        <a:srgbClr val="5A82CB"/>
      </a:accent1>
      <a:accent2>
        <a:srgbClr val="ED7D31"/>
      </a:accent2>
      <a:accent3>
        <a:srgbClr val="A3A3A3"/>
      </a:accent3>
      <a:accent4>
        <a:srgbClr val="CF9B00"/>
      </a:accent4>
      <a:accent5>
        <a:srgbClr val="5B9BD5"/>
      </a:accent5>
      <a:accent6>
        <a:srgbClr val="70AD47"/>
      </a:accent6>
      <a:hlink>
        <a:srgbClr val="D26012"/>
      </a:hlink>
      <a:folHlink>
        <a:srgbClr val="A9718D"/>
      </a:folHlink>
    </a:clrScheme>
    <a:fontScheme name="Dividend">
      <a:majorFont>
        <a:latin typeface="Avenir Next LT Pro"/>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1EF2039D987A74EBDA1040B63AD2539" ma:contentTypeVersion="7" ma:contentTypeDescription="Create a new document." ma:contentTypeScope="" ma:versionID="74b13500293c511d8182c1058b13db0d">
  <xsd:schema xmlns:xsd="http://www.w3.org/2001/XMLSchema" xmlns:xs="http://www.w3.org/2001/XMLSchema" xmlns:p="http://schemas.microsoft.com/office/2006/metadata/properties" xmlns:ns3="127aae32-6c38-4085-980e-b2fb9a2dac02" xmlns:ns4="da10250b-8d12-4bcd-bfec-36d046e030cc" targetNamespace="http://schemas.microsoft.com/office/2006/metadata/properties" ma:root="true" ma:fieldsID="04cfa1ceaf4842c85dde5c5afe1e9eef" ns3:_="" ns4:_="">
    <xsd:import namespace="127aae32-6c38-4085-980e-b2fb9a2dac02"/>
    <xsd:import namespace="da10250b-8d12-4bcd-bfec-36d046e030cc"/>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7aae32-6c38-4085-980e-b2fb9a2dac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a10250b-8d12-4bcd-bfec-36d046e030c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F3ADAA8-5B0D-40B0-B84F-62DB6775FFC7}">
  <ds:schemaRefs>
    <ds:schemaRef ds:uri="http://schemas.microsoft.com/sharepoint/v3/contenttype/forms"/>
  </ds:schemaRefs>
</ds:datastoreItem>
</file>

<file path=customXml/itemProps2.xml><?xml version="1.0" encoding="utf-8"?>
<ds:datastoreItem xmlns:ds="http://schemas.openxmlformats.org/officeDocument/2006/customXml" ds:itemID="{D17D73D4-A4D8-4975-B23A-D9D69D2766E5}">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E07CFB9-160D-49D4-9AA7-9F0333D80C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7aae32-6c38-4085-980e-b2fb9a2dac02"/>
    <ds:schemaRef ds:uri="da10250b-8d12-4bcd-bfec-36d046e030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71</TotalTime>
  <Words>2943</Words>
  <Application>Microsoft Office PowerPoint</Application>
  <PresentationFormat>Custom</PresentationFormat>
  <Paragraphs>318</Paragraphs>
  <Slides>51</Slides>
  <Notes>46</Notes>
  <HiddenSlides>0</HiddenSlides>
  <MMClips>1</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DividendVTI</vt:lpstr>
      <vt:lpstr>Domestic Violence in the Workplace</vt:lpstr>
      <vt:lpstr> N.J.S.A.11A:2-6(a)  Civil Service Unveils Domestic Violence policy for PUBLIC EMPLOYERS  OCTOBER 15, 2019</vt:lpstr>
      <vt:lpstr>Public employer Domestic Violence Policy  N.J.S.A.11A:2-6(a)</vt:lpstr>
      <vt:lpstr>Public employer Domestic Violence Policy  N.J.S.A.11A:2-6(a)</vt:lpstr>
      <vt:lpstr>What is domestic violence ?</vt:lpstr>
      <vt:lpstr>     WHO IS LEGALLY RECOGNIZED  AS A VICTIM OF Domestic Violence N.J. Stat. § 2C:25-19(a)  </vt:lpstr>
      <vt:lpstr> WHO IS LEGALLY RECOGNIZED AS A VICTIM OF  Domestic Violence Under N.J.S.A. 2C:25-19(a) </vt:lpstr>
      <vt:lpstr>The following criminal offenses constitute domestic violence if committed by an adult or an emancipated minor upon a person protected by the domestic violence laws</vt:lpstr>
      <vt:lpstr>NATIONAL COALITION AGAINST DOMESTIC VIOLENCE</vt:lpstr>
      <vt:lpstr> Staggering Statistics IN NEW JERSEY (NCADV)  </vt:lpstr>
      <vt:lpstr>NATIONWIDE STATISTICS</vt:lpstr>
      <vt:lpstr> why IS domestic violence A workplace ISSUE????? </vt:lpstr>
      <vt:lpstr>Slide 13</vt:lpstr>
      <vt:lpstr>IMPACT ON THE WORKPLACE </vt:lpstr>
      <vt:lpstr>The scope of domestic and sexual violence in the WORKPLACE </vt:lpstr>
      <vt:lpstr>The scope of domestic and sexual violence in the WORKPLACE</vt:lpstr>
      <vt:lpstr>UNDERSTANDING YOUR MUNICIPAL OBLIGATION</vt:lpstr>
      <vt:lpstr>What does the DOMESTIC VIOLENCE policy (DVP) cover ?</vt:lpstr>
      <vt:lpstr>   Definitions Under The New Jersey Public Employee Domestic Violence Policy  N.J.S.A.11A:2-6(a) </vt:lpstr>
      <vt:lpstr>Definitions Under The New Jersey Public Employee Domestic Violence Policy  N.J.S.A.11A:2-6(a) </vt:lpstr>
      <vt:lpstr>  Definitions Under The New Jersey Public Employee Domestic Violence Policy  N.J.S.A.11A:2-6(a)</vt:lpstr>
      <vt:lpstr>    Definitions Under The New Jersey Public Employee Domestic Violence Policy  N.J.S.A.11A:2-6(a)</vt:lpstr>
      <vt:lpstr>Definitions Under The New Jersey Public Employee Domestic Violence Policy N.J.S.A.11A:2-6(a) WHAT IS CONSIDERED A “WORKPLACE INCIDENT” UNDER THE POLICY </vt:lpstr>
      <vt:lpstr>HUMAN RESOURCE OFFICERS (HRO) </vt:lpstr>
      <vt:lpstr>WHO IS COVERED UNDER THE POLICY </vt:lpstr>
      <vt:lpstr>WHO IS ENCOURAGED TO REPORT AN INCIDENT OF DOMESTIC VIOLENCE TO AN HRO</vt:lpstr>
      <vt:lpstr>WHO HAS A DUTY TO REPORT TO THE HRO?</vt:lpstr>
      <vt:lpstr>THE ROLE OF THE HRO </vt:lpstr>
      <vt:lpstr>THE ROLE OF THE  HRO - REPORTING PROCEDURES</vt:lpstr>
      <vt:lpstr>The ROLE OF THE HRO - REPORTING PROCEDURES </vt:lpstr>
      <vt:lpstr>The ROLE OF THE HRO - REPORTING PROCEDURES </vt:lpstr>
      <vt:lpstr>THE ROLE OF THE  HRO- REPORTING PROCEDURES</vt:lpstr>
      <vt:lpstr>FOUR IMPORTANT MESSGAES TO CONVEY WHEN THE EMPLOYEE IS OPEN TO SEEKING ASSISTANCE FROM THE HRO </vt:lpstr>
      <vt:lpstr>PUTTING YOUR POLICY INTO ACTION THE PUBLIC EMPLOYER  DOMESTIC  violence ACTION PLAN </vt:lpstr>
      <vt:lpstr>PUTTING YOUR POLICY INTO ACTION THE PUBLIC EMPLOYER  DOMESTIC violence ACTION PLAN </vt:lpstr>
      <vt:lpstr>PUTTING YOUR POLICY INTO ACTION THE PUBLIC EMPLOYER  DOMESTIC  violence ACTION PLAN </vt:lpstr>
      <vt:lpstr>NEW JERSEY SECURITY AND FINANCIAL EMPOWERMENT ACT  (NJ SAFE ACT)  N.J.S.A. 34:11C-1 </vt:lpstr>
      <vt:lpstr>NEW JERSEY SECURITY AND FINANCIAL EMPOWERMENT ACT  (NJ SAFE ACT)  N.J.S.A. 34:11C-1 </vt:lpstr>
      <vt:lpstr>NEW JERSEY PAID SICK LEAVE and  UNPAID LEAVE AS A REASONABLE ACCOMMODATION </vt:lpstr>
      <vt:lpstr>PUTTING YOUR POLICY INTO ACTION THE PUBLIC EMLOYER  DOMESTIC violence ACTION PLAN </vt:lpstr>
      <vt:lpstr>NO DISCRIMINATION </vt:lpstr>
      <vt:lpstr>PRACTICAL APPLICATION </vt:lpstr>
      <vt:lpstr>PRACTICAL APPLICATION </vt:lpstr>
      <vt:lpstr>PRACTICAL APPLICATION </vt:lpstr>
      <vt:lpstr>PRACTICAL APPLICATION </vt:lpstr>
      <vt:lpstr>      PRACTICAL APPLICATION  </vt:lpstr>
      <vt:lpstr>PRACTICAL APPLICATION</vt:lpstr>
      <vt:lpstr>PRACTICAL APPLICATION</vt:lpstr>
      <vt:lpstr>PRACTICAL APPLICATION  </vt:lpstr>
      <vt:lpstr> Addressing workplace performance with an employee going through a Domestic Violence issue </vt:lpstr>
      <vt:lpstr>QUESTIONS OR COMMENTS?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Domestic Violence in the Workplace</dc:title>
  <dc:creator>leslie parikh</dc:creator>
  <cp:lastModifiedBy>mkenah</cp:lastModifiedBy>
  <cp:revision>44</cp:revision>
  <dcterms:created xsi:type="dcterms:W3CDTF">2020-02-04T01:10:35Z</dcterms:created>
  <dcterms:modified xsi:type="dcterms:W3CDTF">2020-02-04T21:01:58Z</dcterms:modified>
</cp:coreProperties>
</file>